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370" r:id="rId2"/>
    <p:sldId id="365" r:id="rId3"/>
    <p:sldId id="373"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660"/>
  </p:normalViewPr>
  <p:slideViewPr>
    <p:cSldViewPr snapToGrid="0">
      <p:cViewPr>
        <p:scale>
          <a:sx n="50" d="100"/>
          <a:sy n="50" d="100"/>
        </p:scale>
        <p:origin x="1314" y="11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BE8283-658D-427B-983A-B8DF7256C0B5}" type="datetimeFigureOut">
              <a:rPr lang="en-GB" smtClean="0"/>
              <a:t>16/09/2025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239A7-A017-4C61-93FF-9727E056B233}" type="slidenum">
              <a:rPr lang="en-GB" smtClean="0"/>
              <a:t>‹#›</a:t>
            </a:fld>
            <a:endParaRPr lang="en-GB"/>
          </a:p>
        </p:txBody>
      </p:sp>
    </p:spTree>
    <p:extLst>
      <p:ext uri="{BB962C8B-B14F-4D97-AF65-F5344CB8AC3E}">
        <p14:creationId xmlns:p14="http://schemas.microsoft.com/office/powerpoint/2010/main" val="3254949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427FE-3999-8A2C-0E48-6D3A5431F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DFB20-BAC1-D3CE-6A74-0F9490103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D4A1F-5188-E485-A5D1-42EAC4400A85}"/>
              </a:ext>
            </a:extLst>
          </p:cNvPr>
          <p:cNvSpPr>
            <a:spLocks noGrp="1"/>
          </p:cNvSpPr>
          <p:nvPr>
            <p:ph type="body" idx="1"/>
          </p:nvPr>
        </p:nvSpPr>
        <p:spPr/>
        <p:txBody>
          <a:bodyPr/>
          <a:lstStyle/>
          <a:p>
            <a:r>
              <a:rPr lang="en-GB"/>
              <a:t>D365 is a modular set of components that can be deployed independently tor quick ROI or as a complete solution as part of a transformation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CCAS is not new. Based off Customer Service and ACS, core component of Microsoft teams 320M monthly active uses 20X  since 2019 (as of July 2024)</a:t>
            </a:r>
          </a:p>
          <a:p>
            <a:r>
              <a:rPr lang="en-GB"/>
              <a:t>D365 is based on PP, you can think of this as  a first part PP applications. PP is Low code AND Pro code</a:t>
            </a:r>
          </a:p>
          <a:p>
            <a:r>
              <a:rPr lang="en-GB"/>
              <a:t>PP 1B new applications built by 2028 (IDC 2024). </a:t>
            </a:r>
            <a:r>
              <a:rPr kumimoji="0" lang="en-GB" sz="1200" b="0" i="0" u="none" strike="noStrike" kern="1200" cap="none" spc="0" normalizeH="0" baseline="0" noProof="0">
                <a:ln>
                  <a:noFill/>
                </a:ln>
                <a:solidFill>
                  <a:schemeClr val="tx1">
                    <a:lumMod val="95000"/>
                  </a:schemeClr>
                </a:solidFill>
                <a:effectLst/>
                <a:uLnTx/>
                <a:uFillTx/>
                <a:latin typeface="Segoe UI  "/>
                <a:ea typeface="+mn-ea"/>
                <a:cs typeface="Segoe UI Semibold" panose="020B0702040204020203" pitchFamily="34" charset="0"/>
              </a:rPr>
              <a:t>more than all apps built in </a:t>
            </a:r>
            <a:r>
              <a:rPr kumimoji="0" lang="en-GB" sz="1200" b="1"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the last 40 years</a:t>
            </a:r>
          </a:p>
          <a:p>
            <a:r>
              <a:rPr kumimoji="0" lang="en-GB" sz="1200" b="0"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And all of this is  built on an enterprise grade secure platform: Azure</a:t>
            </a:r>
            <a:endParaRPr lang="en-GB" b="0"/>
          </a:p>
        </p:txBody>
      </p:sp>
      <p:sp>
        <p:nvSpPr>
          <p:cNvPr id="4" name="Slide Number Placeholder 3">
            <a:extLst>
              <a:ext uri="{FF2B5EF4-FFF2-40B4-BE49-F238E27FC236}">
                <a16:creationId xmlns:a16="http://schemas.microsoft.com/office/drawing/2014/main" id="{384A917B-8153-732C-E3BB-8F8C9AB50A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6FA40-7254-4101-B0CD-54B9CD45075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7877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2156F-A93A-D34E-BF4B-ECCCBC789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21570-540B-707A-38FE-6D961CD1F7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A9650-C254-6711-9431-6B3232F40BCA}"/>
              </a:ext>
            </a:extLst>
          </p:cNvPr>
          <p:cNvSpPr>
            <a:spLocks noGrp="1"/>
          </p:cNvSpPr>
          <p:nvPr>
            <p:ph type="body" idx="1"/>
          </p:nvPr>
        </p:nvSpPr>
        <p:spPr/>
        <p:txBody>
          <a:bodyPr/>
          <a:lstStyle/>
          <a:p>
            <a:r>
              <a:rPr lang="en-GB"/>
              <a:t>D365 is a modular set of components that can be deployed independently tor quick ROI or as a complete solution as part of a transformation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CCAS is not new. Based off Customer Service and ACS, core component of Microsoft teams 320M monthly active uses 20X  since 2019 (as of July 2024)</a:t>
            </a:r>
          </a:p>
          <a:p>
            <a:r>
              <a:rPr lang="en-GB"/>
              <a:t>D365 is based on PP, you can think of this as  a first part PP applications. PP is Low code AND Pro code</a:t>
            </a:r>
          </a:p>
          <a:p>
            <a:r>
              <a:rPr lang="en-GB"/>
              <a:t>PP 1B new applications built by 2028 (IDC 2024). </a:t>
            </a:r>
            <a:r>
              <a:rPr kumimoji="0" lang="en-GB" sz="1200" b="0" i="0" u="none" strike="noStrike" kern="1200" cap="none" spc="0" normalizeH="0" baseline="0" noProof="0">
                <a:ln>
                  <a:noFill/>
                </a:ln>
                <a:solidFill>
                  <a:schemeClr val="tx1">
                    <a:lumMod val="95000"/>
                  </a:schemeClr>
                </a:solidFill>
                <a:effectLst/>
                <a:uLnTx/>
                <a:uFillTx/>
                <a:latin typeface="Segoe UI  "/>
                <a:ea typeface="+mn-ea"/>
                <a:cs typeface="Segoe UI Semibold" panose="020B0702040204020203" pitchFamily="34" charset="0"/>
              </a:rPr>
              <a:t>more than all apps built in </a:t>
            </a:r>
            <a:r>
              <a:rPr kumimoji="0" lang="en-GB" sz="1200" b="1"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the last 40 years</a:t>
            </a:r>
          </a:p>
          <a:p>
            <a:r>
              <a:rPr kumimoji="0" lang="en-GB" sz="1200" b="0"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And all of this is  built on an enterprise grade secure platform: Azure</a:t>
            </a:r>
            <a:endParaRPr lang="en-GB" b="0"/>
          </a:p>
        </p:txBody>
      </p:sp>
      <p:sp>
        <p:nvSpPr>
          <p:cNvPr id="4" name="Slide Number Placeholder 3">
            <a:extLst>
              <a:ext uri="{FF2B5EF4-FFF2-40B4-BE49-F238E27FC236}">
                <a16:creationId xmlns:a16="http://schemas.microsoft.com/office/drawing/2014/main" id="{4C52B9EA-BEB9-AA4B-F5D0-007ED7D3C7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6FA40-7254-4101-B0CD-54B9CD45075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4749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1DC86-8D43-0760-2F89-14168CCAC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52724-B584-CE51-C7D8-107DFB220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A7EFE-4831-3279-4AF8-E857238A6A88}"/>
              </a:ext>
            </a:extLst>
          </p:cNvPr>
          <p:cNvSpPr>
            <a:spLocks noGrp="1"/>
          </p:cNvSpPr>
          <p:nvPr>
            <p:ph type="body" idx="1"/>
          </p:nvPr>
        </p:nvSpPr>
        <p:spPr/>
        <p:txBody>
          <a:bodyPr/>
          <a:lstStyle/>
          <a:p>
            <a:r>
              <a:rPr lang="en-GB"/>
              <a:t>D365 is a modular set of components that can be deployed independently tor quick ROI or as a complete solution as part of a transformation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CCAS is not new. Based off Customer Service and ACS, core component of Microsoft teams 320M monthly active uses 20X  since 2019 (as of July 2024)</a:t>
            </a:r>
          </a:p>
          <a:p>
            <a:r>
              <a:rPr lang="en-GB"/>
              <a:t>D365 is based on PP, you can think of this as  a first part PP applications. PP is Low code AND Pro code</a:t>
            </a:r>
          </a:p>
          <a:p>
            <a:r>
              <a:rPr lang="en-GB"/>
              <a:t>PP 1B new applications built by 2028 (IDC 2024). </a:t>
            </a:r>
            <a:r>
              <a:rPr kumimoji="0" lang="en-GB" sz="1200" b="0" i="0" u="none" strike="noStrike" kern="1200" cap="none" spc="0" normalizeH="0" baseline="0" noProof="0">
                <a:ln>
                  <a:noFill/>
                </a:ln>
                <a:solidFill>
                  <a:schemeClr val="tx1">
                    <a:lumMod val="95000"/>
                  </a:schemeClr>
                </a:solidFill>
                <a:effectLst/>
                <a:uLnTx/>
                <a:uFillTx/>
                <a:latin typeface="Segoe UI  "/>
                <a:ea typeface="+mn-ea"/>
                <a:cs typeface="Segoe UI Semibold" panose="020B0702040204020203" pitchFamily="34" charset="0"/>
              </a:rPr>
              <a:t>more than all apps built in </a:t>
            </a:r>
            <a:r>
              <a:rPr kumimoji="0" lang="en-GB" sz="1200" b="1"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the last 40 years</a:t>
            </a:r>
          </a:p>
          <a:p>
            <a:r>
              <a:rPr kumimoji="0" lang="en-GB" sz="1200" b="0" i="0" strike="noStrike" kern="1200" cap="none" spc="0" normalizeH="0" baseline="0" noProof="0">
                <a:ln>
                  <a:noFill/>
                </a:ln>
                <a:gradFill flip="none" rotWithShape="1">
                  <a:gsLst>
                    <a:gs pos="100000">
                      <a:srgbClr val="50E6FF"/>
                    </a:gs>
                    <a:gs pos="0">
                      <a:srgbClr val="0078D4"/>
                    </a:gs>
                  </a:gsLst>
                  <a:lin ang="18900000" scaled="1"/>
                  <a:tileRect/>
                </a:gradFill>
                <a:effectLst/>
                <a:uLnTx/>
                <a:uFillTx/>
                <a:latin typeface="Segoe UI  "/>
                <a:ea typeface="+mn-ea"/>
                <a:cs typeface="Segoe UI Semibold" panose="020B0702040204020203" pitchFamily="34" charset="0"/>
              </a:rPr>
              <a:t>And all of this is  built on an enterprise grade secure platform: Azure</a:t>
            </a:r>
            <a:endParaRPr lang="en-GB" b="0"/>
          </a:p>
        </p:txBody>
      </p:sp>
      <p:sp>
        <p:nvSpPr>
          <p:cNvPr id="4" name="Slide Number Placeholder 3">
            <a:extLst>
              <a:ext uri="{FF2B5EF4-FFF2-40B4-BE49-F238E27FC236}">
                <a16:creationId xmlns:a16="http://schemas.microsoft.com/office/drawing/2014/main" id="{85CD2E35-E708-9119-F6F8-C4D6FF1AD9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6FA40-7254-4101-B0CD-54B9CD45075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0299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3006090877"/>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223911413"/>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15/09/2025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271502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43933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06991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7"/>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8"/>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312406490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sv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sv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svg"/><Relationship Id="rId22" Type="http://schemas.openxmlformats.org/officeDocument/2006/relationships/image" Target="../media/image24.png"/></Relationships>
</file>

<file path=ppt/slides/_rels/slide2.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image" Target="../media/image38.svg"/><Relationship Id="rId26" Type="http://schemas.openxmlformats.org/officeDocument/2006/relationships/image" Target="../media/image12.png"/><Relationship Id="rId39" Type="http://schemas.openxmlformats.org/officeDocument/2006/relationships/image" Target="../media/image24.png"/><Relationship Id="rId21" Type="http://schemas.openxmlformats.org/officeDocument/2006/relationships/image" Target="../media/image41.png"/><Relationship Id="rId34" Type="http://schemas.openxmlformats.org/officeDocument/2006/relationships/image" Target="../media/image19.png"/><Relationship Id="rId7" Type="http://schemas.openxmlformats.org/officeDocument/2006/relationships/image" Target="../media/image27.png"/><Relationship Id="rId2" Type="http://schemas.openxmlformats.org/officeDocument/2006/relationships/notesSlide" Target="../notesSlides/notesSlide2.xml"/><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3.png"/><Relationship Id="rId41" Type="http://schemas.openxmlformats.org/officeDocument/2006/relationships/image" Target="../media/image26.sv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31.svg"/><Relationship Id="rId24" Type="http://schemas.openxmlformats.org/officeDocument/2006/relationships/image" Target="../media/image10.png"/><Relationship Id="rId32" Type="http://schemas.openxmlformats.org/officeDocument/2006/relationships/image" Target="../media/image17.png"/><Relationship Id="rId37" Type="http://schemas.openxmlformats.org/officeDocument/2006/relationships/image" Target="../media/image22.png"/><Relationship Id="rId40" Type="http://schemas.openxmlformats.org/officeDocument/2006/relationships/image" Target="../media/image25.png"/><Relationship Id="rId5" Type="http://schemas.openxmlformats.org/officeDocument/2006/relationships/image" Target="../media/image7.png"/><Relationship Id="rId15" Type="http://schemas.openxmlformats.org/officeDocument/2006/relationships/image" Target="../media/image35.png"/><Relationship Id="rId23" Type="http://schemas.openxmlformats.org/officeDocument/2006/relationships/image" Target="../media/image9.png"/><Relationship Id="rId28" Type="http://schemas.openxmlformats.org/officeDocument/2006/relationships/image" Target="../media/image14.png"/><Relationship Id="rId36" Type="http://schemas.openxmlformats.org/officeDocument/2006/relationships/image" Target="../media/image21.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16.svg"/><Relationship Id="rId4" Type="http://schemas.openxmlformats.org/officeDocument/2006/relationships/image" Target="../media/image6.png"/><Relationship Id="rId9" Type="http://schemas.openxmlformats.org/officeDocument/2006/relationships/image" Target="../media/image29.png"/><Relationship Id="rId14" Type="http://schemas.openxmlformats.org/officeDocument/2006/relationships/image" Target="../media/image34.svg"/><Relationship Id="rId22" Type="http://schemas.openxmlformats.org/officeDocument/2006/relationships/image" Target="../media/image42.png"/><Relationship Id="rId27" Type="http://schemas.openxmlformats.org/officeDocument/2006/relationships/image" Target="../media/image13.png"/><Relationship Id="rId30" Type="http://schemas.openxmlformats.org/officeDocument/2006/relationships/image" Target="../media/image15.png"/><Relationship Id="rId35" Type="http://schemas.openxmlformats.org/officeDocument/2006/relationships/image" Target="../media/image20.png"/><Relationship Id="rId8" Type="http://schemas.openxmlformats.org/officeDocument/2006/relationships/image" Target="../media/image28.svg"/><Relationship Id="rId3" Type="http://schemas.openxmlformats.org/officeDocument/2006/relationships/image" Target="../media/image5.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11.png"/><Relationship Id="rId33" Type="http://schemas.openxmlformats.org/officeDocument/2006/relationships/image" Target="../media/image18.png"/><Relationship Id="rId38" Type="http://schemas.openxmlformats.org/officeDocument/2006/relationships/image" Target="../media/image23.svg"/></Relationships>
</file>

<file path=ppt/slides/_rels/slide3.xml.rels><?xml version="1.0" encoding="UTF-8" standalone="yes"?>
<Relationships xmlns="http://schemas.openxmlformats.org/package/2006/relationships"><Relationship Id="rId26" Type="http://schemas.openxmlformats.org/officeDocument/2006/relationships/image" Target="../media/image15.png"/><Relationship Id="rId21" Type="http://schemas.openxmlformats.org/officeDocument/2006/relationships/image" Target="../media/image11.png"/><Relationship Id="rId42" Type="http://schemas.openxmlformats.org/officeDocument/2006/relationships/image" Target="../media/image48.png"/><Relationship Id="rId47" Type="http://schemas.openxmlformats.org/officeDocument/2006/relationships/image" Target="../media/image53.png"/><Relationship Id="rId63" Type="http://schemas.openxmlformats.org/officeDocument/2006/relationships/image" Target="../media/image69.png"/><Relationship Id="rId68" Type="http://schemas.openxmlformats.org/officeDocument/2006/relationships/image" Target="../media/image74.png"/><Relationship Id="rId16" Type="http://schemas.openxmlformats.org/officeDocument/2006/relationships/image" Target="../media/image40.png"/><Relationship Id="rId11" Type="http://schemas.openxmlformats.org/officeDocument/2006/relationships/image" Target="../media/image35.png"/><Relationship Id="rId24" Type="http://schemas.openxmlformats.org/officeDocument/2006/relationships/image" Target="../media/image14.png"/><Relationship Id="rId32" Type="http://schemas.openxmlformats.org/officeDocument/2006/relationships/image" Target="../media/image21.png"/><Relationship Id="rId37" Type="http://schemas.openxmlformats.org/officeDocument/2006/relationships/image" Target="../media/image26.svg"/><Relationship Id="rId40" Type="http://schemas.openxmlformats.org/officeDocument/2006/relationships/image" Target="../media/image46.png"/><Relationship Id="rId45" Type="http://schemas.openxmlformats.org/officeDocument/2006/relationships/image" Target="../media/image51.png"/><Relationship Id="rId53" Type="http://schemas.openxmlformats.org/officeDocument/2006/relationships/image" Target="../media/image59.png"/><Relationship Id="rId58" Type="http://schemas.openxmlformats.org/officeDocument/2006/relationships/image" Target="../media/image64.svg"/><Relationship Id="rId66" Type="http://schemas.openxmlformats.org/officeDocument/2006/relationships/image" Target="../media/image72.png"/><Relationship Id="rId74" Type="http://schemas.openxmlformats.org/officeDocument/2006/relationships/image" Target="../media/image80.svg"/><Relationship Id="rId5" Type="http://schemas.openxmlformats.org/officeDocument/2006/relationships/image" Target="../media/image29.png"/><Relationship Id="rId61" Type="http://schemas.openxmlformats.org/officeDocument/2006/relationships/image" Target="../media/image67.png"/><Relationship Id="rId19" Type="http://schemas.openxmlformats.org/officeDocument/2006/relationships/image" Target="../media/image9.png"/><Relationship Id="rId14" Type="http://schemas.openxmlformats.org/officeDocument/2006/relationships/image" Target="../media/image38.svg"/><Relationship Id="rId22" Type="http://schemas.openxmlformats.org/officeDocument/2006/relationships/image" Target="../media/image12.png"/><Relationship Id="rId27" Type="http://schemas.openxmlformats.org/officeDocument/2006/relationships/image" Target="../media/image16.svg"/><Relationship Id="rId30" Type="http://schemas.openxmlformats.org/officeDocument/2006/relationships/image" Target="../media/image19.png"/><Relationship Id="rId35" Type="http://schemas.openxmlformats.org/officeDocument/2006/relationships/image" Target="../media/image24.png"/><Relationship Id="rId43" Type="http://schemas.openxmlformats.org/officeDocument/2006/relationships/image" Target="../media/image49.svg"/><Relationship Id="rId48" Type="http://schemas.openxmlformats.org/officeDocument/2006/relationships/image" Target="../media/image54.svg"/><Relationship Id="rId56" Type="http://schemas.openxmlformats.org/officeDocument/2006/relationships/image" Target="../media/image62.svg"/><Relationship Id="rId64" Type="http://schemas.openxmlformats.org/officeDocument/2006/relationships/image" Target="../media/image70.png"/><Relationship Id="rId69" Type="http://schemas.openxmlformats.org/officeDocument/2006/relationships/image" Target="../media/image75.svg"/><Relationship Id="rId77" Type="http://schemas.openxmlformats.org/officeDocument/2006/relationships/image" Target="../media/image83.svg"/><Relationship Id="rId8" Type="http://schemas.openxmlformats.org/officeDocument/2006/relationships/image" Target="../media/image32.png"/><Relationship Id="rId51" Type="http://schemas.openxmlformats.org/officeDocument/2006/relationships/image" Target="../media/image57.png"/><Relationship Id="rId72" Type="http://schemas.openxmlformats.org/officeDocument/2006/relationships/image" Target="../media/image78.svg"/><Relationship Id="rId3" Type="http://schemas.openxmlformats.org/officeDocument/2006/relationships/image" Target="../media/image27.pn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3.png"/><Relationship Id="rId33" Type="http://schemas.openxmlformats.org/officeDocument/2006/relationships/image" Target="../media/image22.png"/><Relationship Id="rId38" Type="http://schemas.openxmlformats.org/officeDocument/2006/relationships/image" Target="../media/image44.png"/><Relationship Id="rId46" Type="http://schemas.openxmlformats.org/officeDocument/2006/relationships/image" Target="../media/image52.svg"/><Relationship Id="rId59" Type="http://schemas.openxmlformats.org/officeDocument/2006/relationships/image" Target="../media/image65.png"/><Relationship Id="rId67" Type="http://schemas.openxmlformats.org/officeDocument/2006/relationships/image" Target="../media/image73.svg"/><Relationship Id="rId20" Type="http://schemas.openxmlformats.org/officeDocument/2006/relationships/image" Target="../media/image10.png"/><Relationship Id="rId41" Type="http://schemas.openxmlformats.org/officeDocument/2006/relationships/image" Target="../media/image47.svg"/><Relationship Id="rId54" Type="http://schemas.openxmlformats.org/officeDocument/2006/relationships/image" Target="../media/image60.svg"/><Relationship Id="rId62" Type="http://schemas.openxmlformats.org/officeDocument/2006/relationships/image" Target="../media/image68.svg"/><Relationship Id="rId70" Type="http://schemas.openxmlformats.org/officeDocument/2006/relationships/image" Target="../media/image76.png"/><Relationship Id="rId75"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image" Target="../media/image30.png"/><Relationship Id="rId15" Type="http://schemas.openxmlformats.org/officeDocument/2006/relationships/image" Target="../media/image39.png"/><Relationship Id="rId23" Type="http://schemas.openxmlformats.org/officeDocument/2006/relationships/image" Target="../media/image13.png"/><Relationship Id="rId28" Type="http://schemas.openxmlformats.org/officeDocument/2006/relationships/image" Target="../media/image17.png"/><Relationship Id="rId36" Type="http://schemas.openxmlformats.org/officeDocument/2006/relationships/image" Target="../media/image25.png"/><Relationship Id="rId49" Type="http://schemas.openxmlformats.org/officeDocument/2006/relationships/image" Target="../media/image55.png"/><Relationship Id="rId57" Type="http://schemas.openxmlformats.org/officeDocument/2006/relationships/image" Target="../media/image63.png"/><Relationship Id="rId10" Type="http://schemas.openxmlformats.org/officeDocument/2006/relationships/image" Target="../media/image34.svg"/><Relationship Id="rId31" Type="http://schemas.openxmlformats.org/officeDocument/2006/relationships/image" Target="../media/image20.png"/><Relationship Id="rId44" Type="http://schemas.openxmlformats.org/officeDocument/2006/relationships/image" Target="../media/image50.png"/><Relationship Id="rId52" Type="http://schemas.openxmlformats.org/officeDocument/2006/relationships/image" Target="../media/image58.svg"/><Relationship Id="rId60" Type="http://schemas.openxmlformats.org/officeDocument/2006/relationships/image" Target="../media/image66.svg"/><Relationship Id="rId65" Type="http://schemas.openxmlformats.org/officeDocument/2006/relationships/image" Target="../media/image71.png"/><Relationship Id="rId73" Type="http://schemas.openxmlformats.org/officeDocument/2006/relationships/image" Target="../media/image79.png"/><Relationship Id="rId4" Type="http://schemas.openxmlformats.org/officeDocument/2006/relationships/image" Target="../media/image28.svg"/><Relationship Id="rId9" Type="http://schemas.openxmlformats.org/officeDocument/2006/relationships/image" Target="../media/image33.png"/><Relationship Id="rId13" Type="http://schemas.openxmlformats.org/officeDocument/2006/relationships/image" Target="../media/image37.png"/><Relationship Id="rId18" Type="http://schemas.openxmlformats.org/officeDocument/2006/relationships/image" Target="../media/image42.png"/><Relationship Id="rId39" Type="http://schemas.openxmlformats.org/officeDocument/2006/relationships/image" Target="../media/image45.svg"/><Relationship Id="rId34" Type="http://schemas.openxmlformats.org/officeDocument/2006/relationships/image" Target="../media/image23.svg"/><Relationship Id="rId50" Type="http://schemas.openxmlformats.org/officeDocument/2006/relationships/image" Target="../media/image56.svg"/><Relationship Id="rId55" Type="http://schemas.openxmlformats.org/officeDocument/2006/relationships/image" Target="../media/image61.png"/><Relationship Id="rId76" Type="http://schemas.openxmlformats.org/officeDocument/2006/relationships/image" Target="../media/image82.png"/><Relationship Id="rId7" Type="http://schemas.openxmlformats.org/officeDocument/2006/relationships/image" Target="../media/image31.svg"/><Relationship Id="rId71" Type="http://schemas.openxmlformats.org/officeDocument/2006/relationships/image" Target="../media/image77.png"/><Relationship Id="rId2" Type="http://schemas.openxmlformats.org/officeDocument/2006/relationships/notesSlide" Target="../notesSlides/notesSlide3.xml"/><Relationship Id="rId2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75EF-2BC3-C3C3-8F0D-66B2E103DAFC}"/>
            </a:ext>
          </a:extLst>
        </p:cNvPr>
        <p:cNvGrpSpPr/>
        <p:nvPr/>
      </p:nvGrpSpPr>
      <p:grpSpPr>
        <a:xfrm>
          <a:off x="0" y="0"/>
          <a:ext cx="0" cy="0"/>
          <a:chOff x="0" y="0"/>
          <a:chExt cx="0" cy="0"/>
        </a:xfrm>
      </p:grpSpPr>
      <p:sp>
        <p:nvSpPr>
          <p:cNvPr id="103" name="Oval 102">
            <a:extLst>
              <a:ext uri="{FF2B5EF4-FFF2-40B4-BE49-F238E27FC236}">
                <a16:creationId xmlns:a16="http://schemas.microsoft.com/office/drawing/2014/main" id="{F0A67744-7530-BF83-40A5-425F1F678985}"/>
              </a:ext>
              <a:ext uri="{C183D7F6-B498-43B3-948B-1728B52AA6E4}">
                <adec:decorative xmlns:adec="http://schemas.microsoft.com/office/drawing/2017/decorative" val="1"/>
              </a:ext>
            </a:extLst>
          </p:cNvPr>
          <p:cNvSpPr>
            <a:spLocks noChangeAspect="1"/>
          </p:cNvSpPr>
          <p:nvPr/>
        </p:nvSpPr>
        <p:spPr bwMode="auto">
          <a:xfrm>
            <a:off x="5965307" y="11741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2" name="Group 1" descr="Data governance, analytics, and Operational databases are individual layers stacked above each other with some space between them and the data platform below it. The data dots flow from bottom to top through data platform, then operational databases, then analytics, then data governance.">
            <a:extLst>
              <a:ext uri="{FF2B5EF4-FFF2-40B4-BE49-F238E27FC236}">
                <a16:creationId xmlns:a16="http://schemas.microsoft.com/office/drawing/2014/main" id="{81780B89-9888-62EB-28B6-F9B1EDB4CED8}"/>
              </a:ext>
              <a:ext uri="{C183D7F6-B498-43B3-948B-1728B52AA6E4}">
                <adec:decorative xmlns:adec="http://schemas.microsoft.com/office/drawing/2017/decorative" val="0"/>
              </a:ext>
            </a:extLst>
          </p:cNvPr>
          <p:cNvGrpSpPr/>
          <p:nvPr/>
        </p:nvGrpSpPr>
        <p:grpSpPr>
          <a:xfrm>
            <a:off x="4227274" y="5628132"/>
            <a:ext cx="3737452" cy="1229868"/>
            <a:chOff x="14251998" y="10702090"/>
            <a:chExt cx="7474904" cy="2459736"/>
          </a:xfrm>
        </p:grpSpPr>
        <p:sp>
          <p:nvSpPr>
            <p:cNvPr id="3" name="Freeform: Shape 105">
              <a:extLst>
                <a:ext uri="{FF2B5EF4-FFF2-40B4-BE49-F238E27FC236}">
                  <a16:creationId xmlns:a16="http://schemas.microsoft.com/office/drawing/2014/main" id="{4A3D2C8D-3FF9-71CA-D511-5BDDD00FEA9C}"/>
                </a:ext>
                <a:ext uri="{C183D7F6-B498-43B3-948B-1728B52AA6E4}">
                  <adec:decorative xmlns:adec="http://schemas.microsoft.com/office/drawing/2017/decorative" val="1"/>
                </a:ext>
              </a:extLst>
            </p:cNvPr>
            <p:cNvSpPr/>
            <p:nvPr/>
          </p:nvSpPr>
          <p:spPr>
            <a:xfrm>
              <a:off x="16947183" y="10702090"/>
              <a:ext cx="2353220" cy="2459736"/>
            </a:xfrm>
            <a:custGeom>
              <a:avLst/>
              <a:gdLst>
                <a:gd name="connsiteX0" fmla="*/ 2353221 w 2353220"/>
                <a:gd name="connsiteY0" fmla="*/ 2423958 h 2423957"/>
                <a:gd name="connsiteX1" fmla="*/ 0 w 2353220"/>
                <a:gd name="connsiteY1" fmla="*/ 0 h 2423957"/>
              </a:gdLst>
              <a:ahLst/>
              <a:cxnLst>
                <a:cxn ang="0">
                  <a:pos x="connsiteX0" y="connsiteY0"/>
                </a:cxn>
                <a:cxn ang="0">
                  <a:pos x="connsiteX1" y="connsiteY1"/>
                </a:cxn>
              </a:cxnLst>
              <a:rect l="l" t="t" r="r" b="b"/>
              <a:pathLst>
                <a:path w="2353220" h="2423957">
                  <a:moveTo>
                    <a:pt x="2353221" y="2423958"/>
                  </a:moveTo>
                  <a:cubicBezTo>
                    <a:pt x="1052661" y="2423958"/>
                    <a:pt x="0" y="1227532"/>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4" name="Freeform: Shape 106">
              <a:extLst>
                <a:ext uri="{FF2B5EF4-FFF2-40B4-BE49-F238E27FC236}">
                  <a16:creationId xmlns:a16="http://schemas.microsoft.com/office/drawing/2014/main" id="{0ADFDD3F-4AC9-8614-2059-1AFC8926F542}"/>
                </a:ext>
                <a:ext uri="{C183D7F6-B498-43B3-948B-1728B52AA6E4}">
                  <adec:decorative xmlns:adec="http://schemas.microsoft.com/office/drawing/2017/decorative" val="1"/>
                </a:ext>
              </a:extLst>
            </p:cNvPr>
            <p:cNvSpPr/>
            <p:nvPr/>
          </p:nvSpPr>
          <p:spPr>
            <a:xfrm>
              <a:off x="16256496" y="10702090"/>
              <a:ext cx="1659415" cy="2459736"/>
            </a:xfrm>
            <a:custGeom>
              <a:avLst/>
              <a:gdLst>
                <a:gd name="connsiteX0" fmla="*/ 1659415 w 1659415"/>
                <a:gd name="connsiteY0" fmla="*/ 2423958 h 2423957"/>
                <a:gd name="connsiteX1" fmla="*/ 0 w 1659415"/>
                <a:gd name="connsiteY1" fmla="*/ 0 h 2423957"/>
              </a:gdLst>
              <a:ahLst/>
              <a:cxnLst>
                <a:cxn ang="0">
                  <a:pos x="connsiteX0" y="connsiteY0"/>
                </a:cxn>
                <a:cxn ang="0">
                  <a:pos x="connsiteX1" y="connsiteY1"/>
                </a:cxn>
              </a:cxnLst>
              <a:rect l="l" t="t" r="r" b="b"/>
              <a:pathLst>
                <a:path w="1659415" h="2423957">
                  <a:moveTo>
                    <a:pt x="1659415" y="2423958"/>
                  </a:moveTo>
                  <a:cubicBezTo>
                    <a:pt x="1378255"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 name="Freeform: Shape 107">
              <a:extLst>
                <a:ext uri="{FF2B5EF4-FFF2-40B4-BE49-F238E27FC236}">
                  <a16:creationId xmlns:a16="http://schemas.microsoft.com/office/drawing/2014/main" id="{73A0365A-F4AA-05CD-0BF8-AEBE0DF3D623}"/>
                </a:ext>
                <a:ext uri="{C183D7F6-B498-43B3-948B-1728B52AA6E4}">
                  <adec:decorative xmlns:adec="http://schemas.microsoft.com/office/drawing/2017/decorative" val="1"/>
                </a:ext>
              </a:extLst>
            </p:cNvPr>
            <p:cNvSpPr/>
            <p:nvPr/>
          </p:nvSpPr>
          <p:spPr>
            <a:xfrm>
              <a:off x="16174903" y="10702090"/>
              <a:ext cx="664701" cy="2459736"/>
            </a:xfrm>
            <a:custGeom>
              <a:avLst/>
              <a:gdLst>
                <a:gd name="connsiteX0" fmla="*/ 664702 w 664701"/>
                <a:gd name="connsiteY0" fmla="*/ 2423958 h 2423957"/>
                <a:gd name="connsiteX1" fmla="*/ 0 w 664701"/>
                <a:gd name="connsiteY1" fmla="*/ 0 h 2423957"/>
              </a:gdLst>
              <a:ahLst/>
              <a:cxnLst>
                <a:cxn ang="0">
                  <a:pos x="connsiteX0" y="connsiteY0"/>
                </a:cxn>
                <a:cxn ang="0">
                  <a:pos x="connsiteX1" y="connsiteY1"/>
                </a:cxn>
              </a:cxnLst>
              <a:rect l="l" t="t" r="r" b="b"/>
              <a:pathLst>
                <a:path w="664701" h="2423957">
                  <a:moveTo>
                    <a:pt x="664702" y="2423958"/>
                  </a:moveTo>
                  <a:cubicBezTo>
                    <a:pt x="55504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 name="Freeform: Shape 108">
              <a:extLst>
                <a:ext uri="{FF2B5EF4-FFF2-40B4-BE49-F238E27FC236}">
                  <a16:creationId xmlns:a16="http://schemas.microsoft.com/office/drawing/2014/main" id="{F866A7B4-754B-5A73-11E8-AF40A52AC608}"/>
                </a:ext>
                <a:ext uri="{C183D7F6-B498-43B3-948B-1728B52AA6E4}">
                  <adec:decorative xmlns:adec="http://schemas.microsoft.com/office/drawing/2017/decorative" val="1"/>
                </a:ext>
              </a:extLst>
            </p:cNvPr>
            <p:cNvSpPr/>
            <p:nvPr/>
          </p:nvSpPr>
          <p:spPr>
            <a:xfrm>
              <a:off x="15068972" y="10702090"/>
              <a:ext cx="1660194" cy="2459736"/>
            </a:xfrm>
            <a:custGeom>
              <a:avLst/>
              <a:gdLst>
                <a:gd name="connsiteX0" fmla="*/ 1660195 w 1660194"/>
                <a:gd name="connsiteY0" fmla="*/ 2423958 h 2423957"/>
                <a:gd name="connsiteX1" fmla="*/ 0 w 1660194"/>
                <a:gd name="connsiteY1" fmla="*/ 0 h 2423957"/>
              </a:gdLst>
              <a:ahLst/>
              <a:cxnLst>
                <a:cxn ang="0">
                  <a:pos x="connsiteX0" y="connsiteY0"/>
                </a:cxn>
                <a:cxn ang="0">
                  <a:pos x="connsiteX1" y="connsiteY1"/>
                </a:cxn>
              </a:cxnLst>
              <a:rect l="l" t="t" r="r" b="b"/>
              <a:pathLst>
                <a:path w="1660194" h="2423957">
                  <a:moveTo>
                    <a:pt x="1660195" y="2423958"/>
                  </a:moveTo>
                  <a:cubicBezTo>
                    <a:pt x="1378256"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 name="Freeform: Shape 109">
              <a:extLst>
                <a:ext uri="{FF2B5EF4-FFF2-40B4-BE49-F238E27FC236}">
                  <a16:creationId xmlns:a16="http://schemas.microsoft.com/office/drawing/2014/main" id="{F731FDDE-21D8-5B1A-38D9-C46D02F2F0D8}"/>
                </a:ext>
                <a:ext uri="{C183D7F6-B498-43B3-948B-1728B52AA6E4}">
                  <adec:decorative xmlns:adec="http://schemas.microsoft.com/office/drawing/2017/decorative" val="1"/>
                </a:ext>
              </a:extLst>
            </p:cNvPr>
            <p:cNvSpPr/>
            <p:nvPr/>
          </p:nvSpPr>
          <p:spPr>
            <a:xfrm>
              <a:off x="15227742" y="10702090"/>
              <a:ext cx="665221" cy="2459736"/>
            </a:xfrm>
            <a:custGeom>
              <a:avLst/>
              <a:gdLst>
                <a:gd name="connsiteX0" fmla="*/ 665221 w 665221"/>
                <a:gd name="connsiteY0" fmla="*/ 2423958 h 2423957"/>
                <a:gd name="connsiteX1" fmla="*/ 0 w 665221"/>
                <a:gd name="connsiteY1" fmla="*/ 0 h 2423957"/>
              </a:gdLst>
              <a:ahLst/>
              <a:cxnLst>
                <a:cxn ang="0">
                  <a:pos x="connsiteX0" y="connsiteY0"/>
                </a:cxn>
                <a:cxn ang="0">
                  <a:pos x="connsiteX1" y="connsiteY1"/>
                </a:cxn>
              </a:cxnLst>
              <a:rect l="l" t="t" r="r" b="b"/>
              <a:pathLst>
                <a:path w="665221" h="2423957">
                  <a:moveTo>
                    <a:pt x="665221" y="2423958"/>
                  </a:moveTo>
                  <a:cubicBezTo>
                    <a:pt x="55556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 name="Freeform: Shape 110">
              <a:extLst>
                <a:ext uri="{FF2B5EF4-FFF2-40B4-BE49-F238E27FC236}">
                  <a16:creationId xmlns:a16="http://schemas.microsoft.com/office/drawing/2014/main" id="{5E85EE58-B744-222C-7827-E6C7E248EB93}"/>
                </a:ext>
                <a:ext uri="{C183D7F6-B498-43B3-948B-1728B52AA6E4}">
                  <adec:decorative xmlns:adec="http://schemas.microsoft.com/office/drawing/2017/decorative" val="1"/>
                </a:ext>
              </a:extLst>
            </p:cNvPr>
            <p:cNvSpPr/>
            <p:nvPr/>
          </p:nvSpPr>
          <p:spPr>
            <a:xfrm>
              <a:off x="15588936" y="10702090"/>
              <a:ext cx="1889904" cy="2459736"/>
            </a:xfrm>
            <a:custGeom>
              <a:avLst/>
              <a:gdLst>
                <a:gd name="connsiteX0" fmla="*/ 1889904 w 1889904"/>
                <a:gd name="connsiteY0" fmla="*/ 2423958 h 2423957"/>
                <a:gd name="connsiteX1" fmla="*/ 0 w 1889904"/>
                <a:gd name="connsiteY1" fmla="*/ 0 h 2423957"/>
              </a:gdLst>
              <a:ahLst/>
              <a:cxnLst>
                <a:cxn ang="0">
                  <a:pos x="connsiteX0" y="connsiteY0"/>
                </a:cxn>
                <a:cxn ang="0">
                  <a:pos x="connsiteX1" y="connsiteY1"/>
                </a:cxn>
              </a:cxnLst>
              <a:rect l="l" t="t" r="r" b="b"/>
              <a:pathLst>
                <a:path w="1889904" h="2423957">
                  <a:moveTo>
                    <a:pt x="1889904" y="2423958"/>
                  </a:moveTo>
                  <a:cubicBezTo>
                    <a:pt x="1781286"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 name="Freeform: Shape 111">
              <a:extLst>
                <a:ext uri="{FF2B5EF4-FFF2-40B4-BE49-F238E27FC236}">
                  <a16:creationId xmlns:a16="http://schemas.microsoft.com/office/drawing/2014/main" id="{80D816C9-C1B9-2716-0EAD-E9151B6D2E87}"/>
                </a:ext>
                <a:ext uri="{C183D7F6-B498-43B3-948B-1728B52AA6E4}">
                  <adec:decorative xmlns:adec="http://schemas.microsoft.com/office/drawing/2017/decorative" val="1"/>
                </a:ext>
              </a:extLst>
            </p:cNvPr>
            <p:cNvSpPr/>
            <p:nvPr/>
          </p:nvSpPr>
          <p:spPr>
            <a:xfrm>
              <a:off x="15870096" y="10702090"/>
              <a:ext cx="997052" cy="2459736"/>
            </a:xfrm>
            <a:custGeom>
              <a:avLst/>
              <a:gdLst>
                <a:gd name="connsiteX0" fmla="*/ 0 w 997052"/>
                <a:gd name="connsiteY0" fmla="*/ 0 h 2415612"/>
                <a:gd name="connsiteX1" fmla="*/ 997052 w 997052"/>
                <a:gd name="connsiteY1" fmla="*/ 2415612 h 2415612"/>
              </a:gdLst>
              <a:ahLst/>
              <a:cxnLst>
                <a:cxn ang="0">
                  <a:pos x="connsiteX0" y="connsiteY0"/>
                </a:cxn>
                <a:cxn ang="0">
                  <a:pos x="connsiteX1" y="connsiteY1"/>
                </a:cxn>
              </a:cxnLst>
              <a:rect l="l" t="t" r="r" b="b"/>
              <a:pathLst>
                <a:path w="997052" h="2415612">
                  <a:moveTo>
                    <a:pt x="0" y="0"/>
                  </a:moveTo>
                  <a:cubicBezTo>
                    <a:pt x="0" y="1580567"/>
                    <a:pt x="701601" y="2415612"/>
                    <a:pt x="997052"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0" name="Freeform: Shape 112">
              <a:extLst>
                <a:ext uri="{FF2B5EF4-FFF2-40B4-BE49-F238E27FC236}">
                  <a16:creationId xmlns:a16="http://schemas.microsoft.com/office/drawing/2014/main" id="{AE452237-91CF-94AA-1646-33B6C0D2DBCD}"/>
                </a:ext>
                <a:ext uri="{C183D7F6-B498-43B3-948B-1728B52AA6E4}">
                  <adec:decorative xmlns:adec="http://schemas.microsoft.com/office/drawing/2017/decorative" val="1"/>
                </a:ext>
              </a:extLst>
            </p:cNvPr>
            <p:cNvSpPr/>
            <p:nvPr/>
          </p:nvSpPr>
          <p:spPr>
            <a:xfrm>
              <a:off x="15897381" y="10702090"/>
              <a:ext cx="1328623" cy="2459736"/>
            </a:xfrm>
            <a:custGeom>
              <a:avLst/>
              <a:gdLst>
                <a:gd name="connsiteX0" fmla="*/ 0 w 1328623"/>
                <a:gd name="connsiteY0" fmla="*/ 0 h 2415612"/>
                <a:gd name="connsiteX1" fmla="*/ 1328624 w 1328623"/>
                <a:gd name="connsiteY1" fmla="*/ 2415612 h 2415612"/>
              </a:gdLst>
              <a:ahLst/>
              <a:cxnLst>
                <a:cxn ang="0">
                  <a:pos x="connsiteX0" y="connsiteY0"/>
                </a:cxn>
                <a:cxn ang="0">
                  <a:pos x="connsiteX1" y="connsiteY1"/>
                </a:cxn>
              </a:cxnLst>
              <a:rect l="l" t="t" r="r" b="b"/>
              <a:pathLst>
                <a:path w="1328623" h="2415612">
                  <a:moveTo>
                    <a:pt x="0" y="0"/>
                  </a:moveTo>
                  <a:cubicBezTo>
                    <a:pt x="0" y="1454122"/>
                    <a:pt x="900647" y="2415612"/>
                    <a:pt x="1328624"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1" name="Freeform: Shape 113">
              <a:extLst>
                <a:ext uri="{FF2B5EF4-FFF2-40B4-BE49-F238E27FC236}">
                  <a16:creationId xmlns:a16="http://schemas.microsoft.com/office/drawing/2014/main" id="{3CBBE023-595D-18A9-376B-D0D79622A779}"/>
                </a:ext>
                <a:ext uri="{C183D7F6-B498-43B3-948B-1728B52AA6E4}">
                  <adec:decorative xmlns:adec="http://schemas.microsoft.com/office/drawing/2017/decorative" val="1"/>
                </a:ext>
              </a:extLst>
            </p:cNvPr>
            <p:cNvSpPr/>
            <p:nvPr/>
          </p:nvSpPr>
          <p:spPr>
            <a:xfrm>
              <a:off x="16809981" y="10702090"/>
              <a:ext cx="333649" cy="2459736"/>
            </a:xfrm>
            <a:custGeom>
              <a:avLst/>
              <a:gdLst>
                <a:gd name="connsiteX0" fmla="*/ 0 w 333649"/>
                <a:gd name="connsiteY0" fmla="*/ 0 h 2415612"/>
                <a:gd name="connsiteX1" fmla="*/ 333650 w 333649"/>
                <a:gd name="connsiteY1" fmla="*/ 2415612 h 2415612"/>
              </a:gdLst>
              <a:ahLst/>
              <a:cxnLst>
                <a:cxn ang="0">
                  <a:pos x="connsiteX0" y="connsiteY0"/>
                </a:cxn>
                <a:cxn ang="0">
                  <a:pos x="connsiteX1" y="connsiteY1"/>
                </a:cxn>
              </a:cxnLst>
              <a:rect l="l" t="t" r="r" b="b"/>
              <a:pathLst>
                <a:path w="333649" h="2415612">
                  <a:moveTo>
                    <a:pt x="0" y="0"/>
                  </a:moveTo>
                  <a:cubicBezTo>
                    <a:pt x="0" y="1279121"/>
                    <a:pt x="210220" y="2415612"/>
                    <a:pt x="33365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2" name="Freeform: Shape 114">
              <a:extLst>
                <a:ext uri="{FF2B5EF4-FFF2-40B4-BE49-F238E27FC236}">
                  <a16:creationId xmlns:a16="http://schemas.microsoft.com/office/drawing/2014/main" id="{2BCA3484-243A-3A42-4CE6-0CA4F7873168}"/>
                </a:ext>
                <a:ext uri="{C183D7F6-B498-43B3-948B-1728B52AA6E4}">
                  <adec:decorative xmlns:adec="http://schemas.microsoft.com/office/drawing/2017/decorative" val="1"/>
                </a:ext>
              </a:extLst>
            </p:cNvPr>
            <p:cNvSpPr/>
            <p:nvPr/>
          </p:nvSpPr>
          <p:spPr>
            <a:xfrm>
              <a:off x="17622279" y="10702090"/>
              <a:ext cx="157210" cy="2459736"/>
            </a:xfrm>
            <a:custGeom>
              <a:avLst/>
              <a:gdLst>
                <a:gd name="connsiteX0" fmla="*/ 0 w 157210"/>
                <a:gd name="connsiteY0" fmla="*/ 0 h 2415612"/>
                <a:gd name="connsiteX1" fmla="*/ 157211 w 157210"/>
                <a:gd name="connsiteY1" fmla="*/ 2415612 h 2415612"/>
              </a:gdLst>
              <a:ahLst/>
              <a:cxnLst>
                <a:cxn ang="0">
                  <a:pos x="connsiteX0" y="connsiteY0"/>
                </a:cxn>
                <a:cxn ang="0">
                  <a:pos x="connsiteX1" y="connsiteY1"/>
                </a:cxn>
              </a:cxnLst>
              <a:rect l="l" t="t" r="r" b="b"/>
              <a:pathLst>
                <a:path w="157210" h="2415612">
                  <a:moveTo>
                    <a:pt x="0" y="0"/>
                  </a:moveTo>
                  <a:cubicBezTo>
                    <a:pt x="0" y="1279121"/>
                    <a:pt x="33521" y="2415612"/>
                    <a:pt x="157211"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3" name="Freeform: Shape 115">
              <a:extLst>
                <a:ext uri="{FF2B5EF4-FFF2-40B4-BE49-F238E27FC236}">
                  <a16:creationId xmlns:a16="http://schemas.microsoft.com/office/drawing/2014/main" id="{64EB6B36-E437-AF73-6E38-F7B780C38101}"/>
                </a:ext>
                <a:ext uri="{C183D7F6-B498-43B3-948B-1728B52AA6E4}">
                  <adec:decorative xmlns:adec="http://schemas.microsoft.com/office/drawing/2017/decorative" val="1"/>
                </a:ext>
              </a:extLst>
            </p:cNvPr>
            <p:cNvSpPr/>
            <p:nvPr/>
          </p:nvSpPr>
          <p:spPr>
            <a:xfrm>
              <a:off x="14837184" y="10702090"/>
              <a:ext cx="3046245" cy="2459736"/>
            </a:xfrm>
            <a:custGeom>
              <a:avLst/>
              <a:gdLst>
                <a:gd name="connsiteX0" fmla="*/ 0 w 3046245"/>
                <a:gd name="connsiteY0" fmla="*/ 2423958 h 2423957"/>
                <a:gd name="connsiteX1" fmla="*/ 3046246 w 3046245"/>
                <a:gd name="connsiteY1" fmla="*/ 0 h 2423957"/>
              </a:gdLst>
              <a:ahLst/>
              <a:cxnLst>
                <a:cxn ang="0">
                  <a:pos x="connsiteX0" y="connsiteY0"/>
                </a:cxn>
                <a:cxn ang="0">
                  <a:pos x="connsiteX1" y="connsiteY1"/>
                </a:cxn>
              </a:cxnLst>
              <a:rect l="l" t="t" r="r" b="b"/>
              <a:pathLst>
                <a:path w="3046245"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4" name="Freeform: Shape 116">
              <a:extLst>
                <a:ext uri="{FF2B5EF4-FFF2-40B4-BE49-F238E27FC236}">
                  <a16:creationId xmlns:a16="http://schemas.microsoft.com/office/drawing/2014/main" id="{2575D425-B9E8-DA94-4EC1-B4416D9BF728}"/>
                </a:ext>
                <a:ext uri="{C183D7F6-B498-43B3-948B-1728B52AA6E4}">
                  <adec:decorative xmlns:adec="http://schemas.microsoft.com/office/drawing/2017/decorative" val="1"/>
                </a:ext>
              </a:extLst>
            </p:cNvPr>
            <p:cNvSpPr/>
            <p:nvPr/>
          </p:nvSpPr>
          <p:spPr>
            <a:xfrm>
              <a:off x="14251998" y="10702090"/>
              <a:ext cx="3046246" cy="2459736"/>
            </a:xfrm>
            <a:custGeom>
              <a:avLst/>
              <a:gdLst>
                <a:gd name="connsiteX0" fmla="*/ 0 w 3046246"/>
                <a:gd name="connsiteY0" fmla="*/ 2423958 h 2423957"/>
                <a:gd name="connsiteX1" fmla="*/ 3046246 w 3046246"/>
                <a:gd name="connsiteY1" fmla="*/ 0 h 2423957"/>
              </a:gdLst>
              <a:ahLst/>
              <a:cxnLst>
                <a:cxn ang="0">
                  <a:pos x="connsiteX0" y="connsiteY0"/>
                </a:cxn>
                <a:cxn ang="0">
                  <a:pos x="connsiteX1" y="connsiteY1"/>
                </a:cxn>
              </a:cxnLst>
              <a:rect l="l" t="t" r="r" b="b"/>
              <a:pathLst>
                <a:path w="3046246"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5" name="Freeform: Shape 117">
              <a:extLst>
                <a:ext uri="{FF2B5EF4-FFF2-40B4-BE49-F238E27FC236}">
                  <a16:creationId xmlns:a16="http://schemas.microsoft.com/office/drawing/2014/main" id="{4B93BE34-5696-8CD3-B651-5671B7549E59}"/>
                </a:ext>
                <a:ext uri="{C183D7F6-B498-43B3-948B-1728B52AA6E4}">
                  <adec:decorative xmlns:adec="http://schemas.microsoft.com/office/drawing/2017/decorative" val="1"/>
                </a:ext>
              </a:extLst>
            </p:cNvPr>
            <p:cNvSpPr/>
            <p:nvPr/>
          </p:nvSpPr>
          <p:spPr>
            <a:xfrm>
              <a:off x="16678496" y="10702090"/>
              <a:ext cx="2353220" cy="2459736"/>
            </a:xfrm>
            <a:custGeom>
              <a:avLst/>
              <a:gdLst>
                <a:gd name="connsiteX0" fmla="*/ 0 w 2353220"/>
                <a:gd name="connsiteY0" fmla="*/ 2423958 h 2423957"/>
                <a:gd name="connsiteX1" fmla="*/ 2353221 w 2353220"/>
                <a:gd name="connsiteY1" fmla="*/ 0 h 2423957"/>
              </a:gdLst>
              <a:ahLst/>
              <a:cxnLst>
                <a:cxn ang="0">
                  <a:pos x="connsiteX0" y="connsiteY0"/>
                </a:cxn>
                <a:cxn ang="0">
                  <a:pos x="connsiteX1" y="connsiteY1"/>
                </a:cxn>
              </a:cxnLst>
              <a:rect l="l" t="t" r="r" b="b"/>
              <a:pathLst>
                <a:path w="2353220" h="2423957">
                  <a:moveTo>
                    <a:pt x="0" y="2423958"/>
                  </a:moveTo>
                  <a:cubicBezTo>
                    <a:pt x="1300560" y="2423958"/>
                    <a:pt x="2353221" y="1227532"/>
                    <a:pt x="235322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6" name="Freeform: Shape 118">
              <a:extLst>
                <a:ext uri="{FF2B5EF4-FFF2-40B4-BE49-F238E27FC236}">
                  <a16:creationId xmlns:a16="http://schemas.microsoft.com/office/drawing/2014/main" id="{26D1A160-152D-9F7A-F65E-A347B49DDF3C}"/>
                </a:ext>
                <a:ext uri="{C183D7F6-B498-43B3-948B-1728B52AA6E4}">
                  <adec:decorative xmlns:adec="http://schemas.microsoft.com/office/drawing/2017/decorative" val="1"/>
                </a:ext>
              </a:extLst>
            </p:cNvPr>
            <p:cNvSpPr/>
            <p:nvPr/>
          </p:nvSpPr>
          <p:spPr>
            <a:xfrm>
              <a:off x="18062209"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Freeform: Shape 119">
              <a:extLst>
                <a:ext uri="{FF2B5EF4-FFF2-40B4-BE49-F238E27FC236}">
                  <a16:creationId xmlns:a16="http://schemas.microsoft.com/office/drawing/2014/main" id="{80BF3DD9-AB69-0EAB-70FB-9859921F2F76}"/>
                </a:ext>
                <a:ext uri="{C183D7F6-B498-43B3-948B-1728B52AA6E4}">
                  <adec:decorative xmlns:adec="http://schemas.microsoft.com/office/drawing/2017/decorative" val="1"/>
                </a:ext>
              </a:extLst>
            </p:cNvPr>
            <p:cNvSpPr/>
            <p:nvPr/>
          </p:nvSpPr>
          <p:spPr>
            <a:xfrm>
              <a:off x="1913929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8" name="Freeform: Shape 120">
              <a:extLst>
                <a:ext uri="{FF2B5EF4-FFF2-40B4-BE49-F238E27FC236}">
                  <a16:creationId xmlns:a16="http://schemas.microsoft.com/office/drawing/2014/main" id="{4B6B7BC0-48C9-F892-546A-037665FDC23D}"/>
                </a:ext>
                <a:ext uri="{C183D7F6-B498-43B3-948B-1728B52AA6E4}">
                  <adec:decorative xmlns:adec="http://schemas.microsoft.com/office/drawing/2017/decorative" val="1"/>
                </a:ext>
              </a:extLst>
            </p:cNvPr>
            <p:cNvSpPr/>
            <p:nvPr/>
          </p:nvSpPr>
          <p:spPr>
            <a:xfrm>
              <a:off x="19249733"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9" name="Freeform: Shape 122">
              <a:extLst>
                <a:ext uri="{FF2B5EF4-FFF2-40B4-BE49-F238E27FC236}">
                  <a16:creationId xmlns:a16="http://schemas.microsoft.com/office/drawing/2014/main" id="{6B652125-84DD-9AC8-667E-AF63C576B3D4}"/>
                </a:ext>
                <a:ext uri="{C183D7F6-B498-43B3-948B-1728B52AA6E4}">
                  <adec:decorative xmlns:adec="http://schemas.microsoft.com/office/drawing/2017/decorative" val="1"/>
                </a:ext>
              </a:extLst>
            </p:cNvPr>
            <p:cNvSpPr/>
            <p:nvPr/>
          </p:nvSpPr>
          <p:spPr>
            <a:xfrm>
              <a:off x="2008593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0" name="Freeform: Shape 123">
              <a:extLst>
                <a:ext uri="{FF2B5EF4-FFF2-40B4-BE49-F238E27FC236}">
                  <a16:creationId xmlns:a16="http://schemas.microsoft.com/office/drawing/2014/main" id="{26B1A9EA-6170-C2C4-CE2D-84AEDA3C15D9}"/>
                </a:ext>
                <a:ext uri="{C183D7F6-B498-43B3-948B-1728B52AA6E4}">
                  <adec:decorative xmlns:adec="http://schemas.microsoft.com/office/drawing/2017/decorative" val="1"/>
                </a:ext>
              </a:extLst>
            </p:cNvPr>
            <p:cNvSpPr/>
            <p:nvPr/>
          </p:nvSpPr>
          <p:spPr>
            <a:xfrm>
              <a:off x="18500059" y="10702090"/>
              <a:ext cx="1889904" cy="2459736"/>
            </a:xfrm>
            <a:custGeom>
              <a:avLst/>
              <a:gdLst>
                <a:gd name="connsiteX0" fmla="*/ 0 w 1889904"/>
                <a:gd name="connsiteY0" fmla="*/ 2423958 h 2423957"/>
                <a:gd name="connsiteX1" fmla="*/ 1889905 w 1889904"/>
                <a:gd name="connsiteY1" fmla="*/ 0 h 2423957"/>
              </a:gdLst>
              <a:ahLst/>
              <a:cxnLst>
                <a:cxn ang="0">
                  <a:pos x="connsiteX0" y="connsiteY0"/>
                </a:cxn>
                <a:cxn ang="0">
                  <a:pos x="connsiteX1" y="connsiteY1"/>
                </a:cxn>
              </a:cxnLst>
              <a:rect l="l" t="t" r="r" b="b"/>
              <a:pathLst>
                <a:path w="1889904" h="2423957">
                  <a:moveTo>
                    <a:pt x="0" y="2423958"/>
                  </a:moveTo>
                  <a:cubicBezTo>
                    <a:pt x="109658" y="2423958"/>
                    <a:pt x="1889905" y="1782880"/>
                    <a:pt x="188990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1" name="Freeform: Shape 124">
              <a:extLst>
                <a:ext uri="{FF2B5EF4-FFF2-40B4-BE49-F238E27FC236}">
                  <a16:creationId xmlns:a16="http://schemas.microsoft.com/office/drawing/2014/main" id="{403D4534-E439-F1C6-9725-324111329D62}"/>
                </a:ext>
                <a:ext uri="{C183D7F6-B498-43B3-948B-1728B52AA6E4}">
                  <adec:decorative xmlns:adec="http://schemas.microsoft.com/office/drawing/2017/decorative" val="1"/>
                </a:ext>
              </a:extLst>
            </p:cNvPr>
            <p:cNvSpPr/>
            <p:nvPr/>
          </p:nvSpPr>
          <p:spPr>
            <a:xfrm>
              <a:off x="19111751" y="10702090"/>
              <a:ext cx="997052" cy="2459736"/>
            </a:xfrm>
            <a:custGeom>
              <a:avLst/>
              <a:gdLst>
                <a:gd name="connsiteX0" fmla="*/ 997052 w 997052"/>
                <a:gd name="connsiteY0" fmla="*/ 0 h 2415612"/>
                <a:gd name="connsiteX1" fmla="*/ 0 w 997052"/>
                <a:gd name="connsiteY1" fmla="*/ 2415612 h 2415612"/>
              </a:gdLst>
              <a:ahLst/>
              <a:cxnLst>
                <a:cxn ang="0">
                  <a:pos x="connsiteX0" y="connsiteY0"/>
                </a:cxn>
                <a:cxn ang="0">
                  <a:pos x="connsiteX1" y="connsiteY1"/>
                </a:cxn>
              </a:cxnLst>
              <a:rect l="l" t="t" r="r" b="b"/>
              <a:pathLst>
                <a:path w="997052" h="2415612">
                  <a:moveTo>
                    <a:pt x="997052" y="0"/>
                  </a:moveTo>
                  <a:cubicBezTo>
                    <a:pt x="997052" y="1580567"/>
                    <a:pt x="295452"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2" name="Freeform: Shape 126">
              <a:extLst>
                <a:ext uri="{FF2B5EF4-FFF2-40B4-BE49-F238E27FC236}">
                  <a16:creationId xmlns:a16="http://schemas.microsoft.com/office/drawing/2014/main" id="{FD0C9CE9-38FA-2FD3-D187-2DE86B244A3F}"/>
                </a:ext>
                <a:ext uri="{C183D7F6-B498-43B3-948B-1728B52AA6E4}">
                  <adec:decorative xmlns:adec="http://schemas.microsoft.com/office/drawing/2017/decorative" val="1"/>
                </a:ext>
              </a:extLst>
            </p:cNvPr>
            <p:cNvSpPr/>
            <p:nvPr/>
          </p:nvSpPr>
          <p:spPr>
            <a:xfrm>
              <a:off x="18752896" y="10702090"/>
              <a:ext cx="1328623" cy="2459736"/>
            </a:xfrm>
            <a:custGeom>
              <a:avLst/>
              <a:gdLst>
                <a:gd name="connsiteX0" fmla="*/ 1328623 w 1328623"/>
                <a:gd name="connsiteY0" fmla="*/ 0 h 2415612"/>
                <a:gd name="connsiteX1" fmla="*/ 0 w 1328623"/>
                <a:gd name="connsiteY1" fmla="*/ 2415612 h 2415612"/>
              </a:gdLst>
              <a:ahLst/>
              <a:cxnLst>
                <a:cxn ang="0">
                  <a:pos x="connsiteX0" y="connsiteY0"/>
                </a:cxn>
                <a:cxn ang="0">
                  <a:pos x="connsiteX1" y="connsiteY1"/>
                </a:cxn>
              </a:cxnLst>
              <a:rect l="l" t="t" r="r" b="b"/>
              <a:pathLst>
                <a:path w="1328623" h="2415612">
                  <a:moveTo>
                    <a:pt x="1328623" y="0"/>
                  </a:moveTo>
                  <a:cubicBezTo>
                    <a:pt x="1328623" y="1454122"/>
                    <a:pt x="427976"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3" name="Freeform: Shape 127">
              <a:extLst>
                <a:ext uri="{FF2B5EF4-FFF2-40B4-BE49-F238E27FC236}">
                  <a16:creationId xmlns:a16="http://schemas.microsoft.com/office/drawing/2014/main" id="{FD86E70B-902C-0112-02FE-73CF50D4C5B3}"/>
                </a:ext>
                <a:ext uri="{C183D7F6-B498-43B3-948B-1728B52AA6E4}">
                  <adec:decorative xmlns:adec="http://schemas.microsoft.com/office/drawing/2017/decorative" val="1"/>
                </a:ext>
              </a:extLst>
            </p:cNvPr>
            <p:cNvSpPr/>
            <p:nvPr/>
          </p:nvSpPr>
          <p:spPr>
            <a:xfrm>
              <a:off x="18835269" y="10702090"/>
              <a:ext cx="333909" cy="2459736"/>
            </a:xfrm>
            <a:custGeom>
              <a:avLst/>
              <a:gdLst>
                <a:gd name="connsiteX0" fmla="*/ 333910 w 333909"/>
                <a:gd name="connsiteY0" fmla="*/ 0 h 2415612"/>
                <a:gd name="connsiteX1" fmla="*/ 0 w 333909"/>
                <a:gd name="connsiteY1" fmla="*/ 2415612 h 2415612"/>
              </a:gdLst>
              <a:ahLst/>
              <a:cxnLst>
                <a:cxn ang="0">
                  <a:pos x="connsiteX0" y="connsiteY0"/>
                </a:cxn>
                <a:cxn ang="0">
                  <a:pos x="connsiteX1" y="connsiteY1"/>
                </a:cxn>
              </a:cxnLst>
              <a:rect l="l" t="t" r="r" b="b"/>
              <a:pathLst>
                <a:path w="333909" h="2415612">
                  <a:moveTo>
                    <a:pt x="333910" y="0"/>
                  </a:moveTo>
                  <a:cubicBezTo>
                    <a:pt x="333910" y="1279121"/>
                    <a:pt x="123689"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4" name="Freeform: Shape 130">
              <a:extLst>
                <a:ext uri="{FF2B5EF4-FFF2-40B4-BE49-F238E27FC236}">
                  <a16:creationId xmlns:a16="http://schemas.microsoft.com/office/drawing/2014/main" id="{E0494151-8CEE-4AFE-A047-517B1A6227E1}"/>
                </a:ext>
                <a:ext uri="{C183D7F6-B498-43B3-948B-1728B52AA6E4}">
                  <adec:decorative xmlns:adec="http://schemas.microsoft.com/office/drawing/2017/decorative" val="1"/>
                </a:ext>
              </a:extLst>
            </p:cNvPr>
            <p:cNvSpPr/>
            <p:nvPr/>
          </p:nvSpPr>
          <p:spPr>
            <a:xfrm>
              <a:off x="18200450" y="10702090"/>
              <a:ext cx="157210" cy="2459736"/>
            </a:xfrm>
            <a:custGeom>
              <a:avLst/>
              <a:gdLst>
                <a:gd name="connsiteX0" fmla="*/ 157211 w 157210"/>
                <a:gd name="connsiteY0" fmla="*/ 0 h 2415612"/>
                <a:gd name="connsiteX1" fmla="*/ 0 w 157210"/>
                <a:gd name="connsiteY1" fmla="*/ 2415612 h 2415612"/>
              </a:gdLst>
              <a:ahLst/>
              <a:cxnLst>
                <a:cxn ang="0">
                  <a:pos x="connsiteX0" y="connsiteY0"/>
                </a:cxn>
                <a:cxn ang="0">
                  <a:pos x="connsiteX1" y="connsiteY1"/>
                </a:cxn>
              </a:cxnLst>
              <a:rect l="l" t="t" r="r" b="b"/>
              <a:pathLst>
                <a:path w="157210" h="2415612">
                  <a:moveTo>
                    <a:pt x="157211" y="0"/>
                  </a:moveTo>
                  <a:cubicBezTo>
                    <a:pt x="157211" y="1279121"/>
                    <a:pt x="123690"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5" name="Freeform: Shape 131">
              <a:extLst>
                <a:ext uri="{FF2B5EF4-FFF2-40B4-BE49-F238E27FC236}">
                  <a16:creationId xmlns:a16="http://schemas.microsoft.com/office/drawing/2014/main" id="{629D7711-DBEB-C58C-E764-227920D534A8}"/>
                </a:ext>
                <a:ext uri="{C183D7F6-B498-43B3-948B-1728B52AA6E4}">
                  <adec:decorative xmlns:adec="http://schemas.microsoft.com/office/drawing/2017/decorative" val="1"/>
                </a:ext>
              </a:extLst>
            </p:cNvPr>
            <p:cNvSpPr/>
            <p:nvPr/>
          </p:nvSpPr>
          <p:spPr>
            <a:xfrm>
              <a:off x="18095729" y="10702090"/>
              <a:ext cx="3045986" cy="2459736"/>
            </a:xfrm>
            <a:custGeom>
              <a:avLst/>
              <a:gdLst>
                <a:gd name="connsiteX0" fmla="*/ 3045987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7" y="2423958"/>
                  </a:moveTo>
                  <a:cubicBezTo>
                    <a:pt x="129926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6" name="Freeform: Shape 132">
              <a:extLst>
                <a:ext uri="{FF2B5EF4-FFF2-40B4-BE49-F238E27FC236}">
                  <a16:creationId xmlns:a16="http://schemas.microsoft.com/office/drawing/2014/main" id="{4762FBE1-8A51-5BA6-233D-F566801B3410}"/>
                </a:ext>
                <a:ext uri="{C183D7F6-B498-43B3-948B-1728B52AA6E4}">
                  <adec:decorative xmlns:adec="http://schemas.microsoft.com/office/drawing/2017/decorative" val="1"/>
                </a:ext>
              </a:extLst>
            </p:cNvPr>
            <p:cNvSpPr/>
            <p:nvPr/>
          </p:nvSpPr>
          <p:spPr>
            <a:xfrm>
              <a:off x="18680916" y="10702090"/>
              <a:ext cx="3045986" cy="2459736"/>
            </a:xfrm>
            <a:custGeom>
              <a:avLst/>
              <a:gdLst>
                <a:gd name="connsiteX0" fmla="*/ 3045986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6" y="2423958"/>
                  </a:moveTo>
                  <a:cubicBezTo>
                    <a:pt x="129900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27" name="Oval 26">
            <a:extLst>
              <a:ext uri="{FF2B5EF4-FFF2-40B4-BE49-F238E27FC236}">
                <a16:creationId xmlns:a16="http://schemas.microsoft.com/office/drawing/2014/main" id="{223C5A37-07FB-E7C4-6927-BB1418656AF9}"/>
              </a:ext>
              <a:ext uri="{C183D7F6-B498-43B3-948B-1728B52AA6E4}">
                <adec:decorative xmlns:adec="http://schemas.microsoft.com/office/drawing/2017/decorative" val="1"/>
              </a:ext>
            </a:extLst>
          </p:cNvPr>
          <p:cNvSpPr>
            <a:spLocks noChangeAspect="1"/>
          </p:cNvSpPr>
          <p:nvPr/>
        </p:nvSpPr>
        <p:spPr bwMode="auto">
          <a:xfrm>
            <a:off x="5644323" y="6383364"/>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8" name="Oval 27">
            <a:extLst>
              <a:ext uri="{FF2B5EF4-FFF2-40B4-BE49-F238E27FC236}">
                <a16:creationId xmlns:a16="http://schemas.microsoft.com/office/drawing/2014/main" id="{226F29E0-4A40-E6AC-F673-3964F801166E}"/>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9" name="Oval 28">
            <a:extLst>
              <a:ext uri="{FF2B5EF4-FFF2-40B4-BE49-F238E27FC236}">
                <a16:creationId xmlns:a16="http://schemas.microsoft.com/office/drawing/2014/main" id="{4D205363-317B-7C5A-96B1-2AA8F4B39E3D}"/>
              </a:ext>
              <a:ext uri="{C183D7F6-B498-43B3-948B-1728B52AA6E4}">
                <adec:decorative xmlns:adec="http://schemas.microsoft.com/office/drawing/2017/decorative" val="1"/>
              </a:ext>
            </a:extLst>
          </p:cNvPr>
          <p:cNvSpPr>
            <a:spLocks noChangeAspect="1"/>
          </p:cNvSpPr>
          <p:nvPr/>
        </p:nvSpPr>
        <p:spPr bwMode="auto">
          <a:xfrm>
            <a:off x="6977102" y="6007733"/>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0" name="Oval 29">
            <a:extLst>
              <a:ext uri="{FF2B5EF4-FFF2-40B4-BE49-F238E27FC236}">
                <a16:creationId xmlns:a16="http://schemas.microsoft.com/office/drawing/2014/main" id="{536D71CC-2311-F7BA-2C51-A869320478F1}"/>
              </a:ext>
              <a:ext uri="{C183D7F6-B498-43B3-948B-1728B52AA6E4}">
                <adec:decorative xmlns:adec="http://schemas.microsoft.com/office/drawing/2017/decorative" val="1"/>
              </a:ext>
            </a:extLst>
          </p:cNvPr>
          <p:cNvSpPr>
            <a:spLocks noChangeAspect="1"/>
          </p:cNvSpPr>
          <p:nvPr/>
        </p:nvSpPr>
        <p:spPr bwMode="auto">
          <a:xfrm>
            <a:off x="6158114" y="6121728"/>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1" name="Oval 30">
            <a:extLst>
              <a:ext uri="{FF2B5EF4-FFF2-40B4-BE49-F238E27FC236}">
                <a16:creationId xmlns:a16="http://schemas.microsoft.com/office/drawing/2014/main" id="{C1CE0FFE-378F-8F0B-878F-20976A5EB7F9}"/>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2" name="Oval 31">
            <a:extLst>
              <a:ext uri="{FF2B5EF4-FFF2-40B4-BE49-F238E27FC236}">
                <a16:creationId xmlns:a16="http://schemas.microsoft.com/office/drawing/2014/main" id="{43F614B2-71EE-5F64-7615-D013267FE698}"/>
              </a:ext>
              <a:ext uri="{C183D7F6-B498-43B3-948B-1728B52AA6E4}">
                <adec:decorative xmlns:adec="http://schemas.microsoft.com/office/drawing/2017/decorative" val="1"/>
              </a:ext>
            </a:extLst>
          </p:cNvPr>
          <p:cNvSpPr>
            <a:spLocks noChangeAspect="1"/>
          </p:cNvSpPr>
          <p:nvPr/>
        </p:nvSpPr>
        <p:spPr bwMode="auto">
          <a:xfrm>
            <a:off x="5894192" y="6259346"/>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3" name="Oval 32">
            <a:extLst>
              <a:ext uri="{FF2B5EF4-FFF2-40B4-BE49-F238E27FC236}">
                <a16:creationId xmlns:a16="http://schemas.microsoft.com/office/drawing/2014/main" id="{E61F5115-8170-538C-85E6-1555B140B348}"/>
              </a:ext>
              <a:ext uri="{C183D7F6-B498-43B3-948B-1728B52AA6E4}">
                <adec:decorative xmlns:adec="http://schemas.microsoft.com/office/drawing/2017/decorative" val="1"/>
              </a:ext>
            </a:extLst>
          </p:cNvPr>
          <p:cNvSpPr>
            <a:spLocks noChangeAspect="1"/>
          </p:cNvSpPr>
          <p:nvPr/>
        </p:nvSpPr>
        <p:spPr bwMode="auto">
          <a:xfrm>
            <a:off x="6421197" y="667595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4" name="Oval 33">
            <a:extLst>
              <a:ext uri="{FF2B5EF4-FFF2-40B4-BE49-F238E27FC236}">
                <a16:creationId xmlns:a16="http://schemas.microsoft.com/office/drawing/2014/main" id="{E51EAACF-432B-F419-08FE-DCC4F7BDE26A}"/>
              </a:ext>
              <a:ext uri="{C183D7F6-B498-43B3-948B-1728B52AA6E4}">
                <adec:decorative xmlns:adec="http://schemas.microsoft.com/office/drawing/2017/decorative" val="1"/>
              </a:ext>
            </a:extLst>
          </p:cNvPr>
          <p:cNvSpPr>
            <a:spLocks noChangeAspect="1"/>
          </p:cNvSpPr>
          <p:nvPr/>
        </p:nvSpPr>
        <p:spPr bwMode="auto">
          <a:xfrm>
            <a:off x="6439122" y="6181200"/>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5" name="Oval 34">
            <a:extLst>
              <a:ext uri="{FF2B5EF4-FFF2-40B4-BE49-F238E27FC236}">
                <a16:creationId xmlns:a16="http://schemas.microsoft.com/office/drawing/2014/main" id="{8A13A832-054A-8FE7-36C2-88202CB5F305}"/>
              </a:ext>
              <a:ext uri="{C183D7F6-B498-43B3-948B-1728B52AA6E4}">
                <adec:decorative xmlns:adec="http://schemas.microsoft.com/office/drawing/2017/decorative" val="1"/>
              </a:ext>
            </a:extLst>
          </p:cNvPr>
          <p:cNvSpPr>
            <a:spLocks noChangeAspect="1"/>
          </p:cNvSpPr>
          <p:nvPr/>
        </p:nvSpPr>
        <p:spPr bwMode="auto">
          <a:xfrm>
            <a:off x="6646723" y="601816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6" name="Oval 35">
            <a:extLst>
              <a:ext uri="{FF2B5EF4-FFF2-40B4-BE49-F238E27FC236}">
                <a16:creationId xmlns:a16="http://schemas.microsoft.com/office/drawing/2014/main" id="{9A05F923-9CFC-0565-B404-B8518FA97531}"/>
              </a:ext>
              <a:ext uri="{C183D7F6-B498-43B3-948B-1728B52AA6E4}">
                <adec:decorative xmlns:adec="http://schemas.microsoft.com/office/drawing/2017/decorative" val="1"/>
              </a:ext>
            </a:extLst>
          </p:cNvPr>
          <p:cNvSpPr>
            <a:spLocks noChangeAspect="1"/>
          </p:cNvSpPr>
          <p:nvPr/>
        </p:nvSpPr>
        <p:spPr bwMode="auto">
          <a:xfrm>
            <a:off x="5010963" y="675730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7" name="Oval 36">
            <a:extLst>
              <a:ext uri="{FF2B5EF4-FFF2-40B4-BE49-F238E27FC236}">
                <a16:creationId xmlns:a16="http://schemas.microsoft.com/office/drawing/2014/main" id="{8BDAA51E-91EE-6682-A738-FFA3E336CA3A}"/>
              </a:ext>
              <a:ext uri="{C183D7F6-B498-43B3-948B-1728B52AA6E4}">
                <adec:decorative xmlns:adec="http://schemas.microsoft.com/office/drawing/2017/decorative" val="1"/>
              </a:ext>
            </a:extLst>
          </p:cNvPr>
          <p:cNvSpPr>
            <a:spLocks noChangeAspect="1"/>
          </p:cNvSpPr>
          <p:nvPr/>
        </p:nvSpPr>
        <p:spPr bwMode="auto">
          <a:xfrm>
            <a:off x="5722163" y="59470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8" name="Oval 37">
            <a:extLst>
              <a:ext uri="{FF2B5EF4-FFF2-40B4-BE49-F238E27FC236}">
                <a16:creationId xmlns:a16="http://schemas.microsoft.com/office/drawing/2014/main" id="{AC6529FB-D7A4-AA12-E51D-71CBADFF1919}"/>
              </a:ext>
              <a:ext uri="{C183D7F6-B498-43B3-948B-1728B52AA6E4}">
                <adec:decorative xmlns:adec="http://schemas.microsoft.com/office/drawing/2017/decorative" val="1"/>
              </a:ext>
            </a:extLst>
          </p:cNvPr>
          <p:cNvSpPr>
            <a:spLocks noChangeAspect="1"/>
          </p:cNvSpPr>
          <p:nvPr/>
        </p:nvSpPr>
        <p:spPr bwMode="auto">
          <a:xfrm>
            <a:off x="4876343" y="59724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9" name="Oval 38">
            <a:extLst>
              <a:ext uri="{FF2B5EF4-FFF2-40B4-BE49-F238E27FC236}">
                <a16:creationId xmlns:a16="http://schemas.microsoft.com/office/drawing/2014/main" id="{313D4DD6-1355-3B75-44B1-1909FA704990}"/>
              </a:ext>
              <a:ext uri="{C183D7F6-B498-43B3-948B-1728B52AA6E4}">
                <adec:decorative xmlns:adec="http://schemas.microsoft.com/office/drawing/2017/decorative" val="1"/>
              </a:ext>
            </a:extLst>
          </p:cNvPr>
          <p:cNvSpPr>
            <a:spLocks noChangeAspect="1"/>
          </p:cNvSpPr>
          <p:nvPr/>
        </p:nvSpPr>
        <p:spPr bwMode="auto">
          <a:xfrm>
            <a:off x="7256323" y="643218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0" name="Oval 39">
            <a:extLst>
              <a:ext uri="{FF2B5EF4-FFF2-40B4-BE49-F238E27FC236}">
                <a16:creationId xmlns:a16="http://schemas.microsoft.com/office/drawing/2014/main" id="{AF7454E5-FC8B-ED69-85A5-6BEDA6F1B536}"/>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1" name="Oval 40">
            <a:extLst>
              <a:ext uri="{FF2B5EF4-FFF2-40B4-BE49-F238E27FC236}">
                <a16:creationId xmlns:a16="http://schemas.microsoft.com/office/drawing/2014/main" id="{AE437976-D4EB-3CE8-27B6-60C822499070}"/>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B8E010FA-2CBA-842A-742B-DF986FC4DB1D}"/>
              </a:ext>
            </a:extLst>
          </p:cNvPr>
          <p:cNvSpPr/>
          <p:nvPr/>
        </p:nvSpPr>
        <p:spPr bwMode="auto">
          <a:xfrm>
            <a:off x="3615600" y="3419383"/>
            <a:ext cx="4960800" cy="4068537"/>
          </a:xfrm>
          <a:prstGeom prst="roundRect">
            <a:avLst>
              <a:gd name="adj" fmla="val 2813"/>
            </a:avLst>
          </a:prstGeom>
          <a:gradFill>
            <a:gsLst>
              <a:gs pos="100000">
                <a:srgbClr val="C73ECC"/>
              </a:gs>
              <a:gs pos="0">
                <a:srgbClr val="00B0F0"/>
              </a:gs>
            </a:gsLst>
            <a:lin ang="2700000" scaled="0"/>
          </a:gra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fov="3300000">
              <a:rot lat="17400000" lon="0" rev="0"/>
            </a:camera>
            <a:lightRig rig="balanced" dir="t"/>
          </a:scene3d>
          <a:sp3d prstMaterial="matte">
            <a:bevelT w="0" h="4445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43" name="Group 42">
            <a:extLst>
              <a:ext uri="{FF2B5EF4-FFF2-40B4-BE49-F238E27FC236}">
                <a16:creationId xmlns:a16="http://schemas.microsoft.com/office/drawing/2014/main" id="{4A2D7ED5-3D02-DA8B-8C4B-349DA7CA331F}"/>
              </a:ext>
              <a:ext uri="{C183D7F6-B498-43B3-948B-1728B52AA6E4}">
                <adec:decorative xmlns:adec="http://schemas.microsoft.com/office/drawing/2017/decorative" val="1"/>
              </a:ext>
            </a:extLst>
          </p:cNvPr>
          <p:cNvGrpSpPr/>
          <p:nvPr/>
        </p:nvGrpSpPr>
        <p:grpSpPr>
          <a:xfrm>
            <a:off x="5887559" y="0"/>
            <a:ext cx="422705" cy="4320921"/>
            <a:chOff x="17572567" y="584200"/>
            <a:chExt cx="845410" cy="5890640"/>
          </a:xfrm>
        </p:grpSpPr>
        <p:cxnSp>
          <p:nvCxnSpPr>
            <p:cNvPr id="44" name="Straight Connector 67">
              <a:extLst>
                <a:ext uri="{FF2B5EF4-FFF2-40B4-BE49-F238E27FC236}">
                  <a16:creationId xmlns:a16="http://schemas.microsoft.com/office/drawing/2014/main" id="{7BCFC4DE-643F-B4A3-57DF-432F6408FF55}"/>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5" name="Straight Connector 67">
              <a:extLst>
                <a:ext uri="{FF2B5EF4-FFF2-40B4-BE49-F238E27FC236}">
                  <a16:creationId xmlns:a16="http://schemas.microsoft.com/office/drawing/2014/main" id="{79A93354-5972-4358-A718-54A2502FEA5B}"/>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6" name="Straight Connector 67">
              <a:extLst>
                <a:ext uri="{FF2B5EF4-FFF2-40B4-BE49-F238E27FC236}">
                  <a16:creationId xmlns:a16="http://schemas.microsoft.com/office/drawing/2014/main" id="{3EA38984-59C0-E015-CC27-E1785D3A1C8F}"/>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7" name="Straight Connector 67">
              <a:extLst>
                <a:ext uri="{FF2B5EF4-FFF2-40B4-BE49-F238E27FC236}">
                  <a16:creationId xmlns:a16="http://schemas.microsoft.com/office/drawing/2014/main" id="{AA709086-7001-E025-29F1-BF34F319DFE6}"/>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8" name="Straight Connector 67">
              <a:extLst>
                <a:ext uri="{FF2B5EF4-FFF2-40B4-BE49-F238E27FC236}">
                  <a16:creationId xmlns:a16="http://schemas.microsoft.com/office/drawing/2014/main" id="{30747E4B-323F-D4E9-C958-47E9906DA588}"/>
                </a:ext>
                <a:ext uri="{C183D7F6-B498-43B3-948B-1728B52AA6E4}">
                  <adec:decorative xmlns:adec="http://schemas.microsoft.com/office/drawing/2017/decorative" val="1"/>
                </a:ext>
              </a:extLst>
            </p:cNvPr>
            <p:cNvCxnSpPr>
              <a:cxnSpLocks/>
            </p:cNvCxnSpPr>
            <p:nvPr/>
          </p:nvCxnSpPr>
          <p:spPr>
            <a:xfrm flipV="1">
              <a:off x="18417977" y="584200"/>
              <a:ext cx="0" cy="589064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grpSp>
      <p:grpSp>
        <p:nvGrpSpPr>
          <p:cNvPr id="55" name="Graphic 79">
            <a:extLst>
              <a:ext uri="{FF2B5EF4-FFF2-40B4-BE49-F238E27FC236}">
                <a16:creationId xmlns:a16="http://schemas.microsoft.com/office/drawing/2014/main" id="{06732CE6-9C4A-7354-94B5-EF35C1818C40}"/>
              </a:ext>
              <a:ext uri="{C183D7F6-B498-43B3-948B-1728B52AA6E4}">
                <adec:decorative xmlns:adec="http://schemas.microsoft.com/office/drawing/2017/decorative" val="1"/>
              </a:ext>
            </a:extLst>
          </p:cNvPr>
          <p:cNvGrpSpPr/>
          <p:nvPr/>
        </p:nvGrpSpPr>
        <p:grpSpPr>
          <a:xfrm>
            <a:off x="5027219" y="4347411"/>
            <a:ext cx="2141981" cy="687254"/>
            <a:chOff x="15851888" y="7813949"/>
            <a:chExt cx="4283962" cy="1374508"/>
          </a:xfrm>
        </p:grpSpPr>
        <p:sp>
          <p:nvSpPr>
            <p:cNvPr id="56" name="Freeform: Shape 177">
              <a:extLst>
                <a:ext uri="{FF2B5EF4-FFF2-40B4-BE49-F238E27FC236}">
                  <a16:creationId xmlns:a16="http://schemas.microsoft.com/office/drawing/2014/main" id="{69D05A76-856B-D06D-5847-8F0FB9F3AA7E}"/>
                </a:ext>
                <a:ext uri="{C183D7F6-B498-43B3-948B-1728B52AA6E4}">
                  <adec:decorative xmlns:adec="http://schemas.microsoft.com/office/drawing/2017/decorative" val="1"/>
                </a:ext>
              </a:extLst>
            </p:cNvPr>
            <p:cNvSpPr/>
            <p:nvPr/>
          </p:nvSpPr>
          <p:spPr>
            <a:xfrm>
              <a:off x="15864341" y="7813949"/>
              <a:ext cx="1706112" cy="1374508"/>
            </a:xfrm>
            <a:custGeom>
              <a:avLst/>
              <a:gdLst>
                <a:gd name="connsiteX0" fmla="*/ 1706113 w 1706112"/>
                <a:gd name="connsiteY0" fmla="*/ 0 h 1374508"/>
                <a:gd name="connsiteX1" fmla="*/ 0 w 1706112"/>
                <a:gd name="connsiteY1" fmla="*/ 1374508 h 1374508"/>
              </a:gdLst>
              <a:ahLst/>
              <a:cxnLst>
                <a:cxn ang="0">
                  <a:pos x="connsiteX0" y="connsiteY0"/>
                </a:cxn>
                <a:cxn ang="0">
                  <a:pos x="connsiteX1" y="connsiteY1"/>
                </a:cxn>
              </a:cxnLst>
              <a:rect l="l" t="t" r="r" b="b"/>
              <a:pathLst>
                <a:path w="1706112" h="1374508">
                  <a:moveTo>
                    <a:pt x="1706113" y="0"/>
                  </a:moveTo>
                  <a:cubicBezTo>
                    <a:pt x="1706113" y="813853"/>
                    <a:pt x="0" y="850025"/>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7" name="Freeform: Shape 178">
              <a:extLst>
                <a:ext uri="{FF2B5EF4-FFF2-40B4-BE49-F238E27FC236}">
                  <a16:creationId xmlns:a16="http://schemas.microsoft.com/office/drawing/2014/main" id="{FD02B362-E3A0-09E7-AC40-C050DE991065}"/>
                </a:ext>
                <a:ext uri="{C183D7F6-B498-43B3-948B-1728B52AA6E4}">
                  <adec:decorative xmlns:adec="http://schemas.microsoft.com/office/drawing/2017/decorative" val="1"/>
                </a:ext>
              </a:extLst>
            </p:cNvPr>
            <p:cNvSpPr/>
            <p:nvPr/>
          </p:nvSpPr>
          <p:spPr>
            <a:xfrm>
              <a:off x="16929105" y="7813949"/>
              <a:ext cx="853056" cy="1374508"/>
            </a:xfrm>
            <a:custGeom>
              <a:avLst/>
              <a:gdLst>
                <a:gd name="connsiteX0" fmla="*/ 853056 w 853056"/>
                <a:gd name="connsiteY0" fmla="*/ 0 h 1374508"/>
                <a:gd name="connsiteX1" fmla="*/ 0 w 853056"/>
                <a:gd name="connsiteY1" fmla="*/ 1374508 h 1374508"/>
              </a:gdLst>
              <a:ahLst/>
              <a:cxnLst>
                <a:cxn ang="0">
                  <a:pos x="connsiteX0" y="connsiteY0"/>
                </a:cxn>
                <a:cxn ang="0">
                  <a:pos x="connsiteX1" y="connsiteY1"/>
                </a:cxn>
              </a:cxnLst>
              <a:rect l="l" t="t" r="r" b="b"/>
              <a:pathLst>
                <a:path w="853056" h="1374508">
                  <a:moveTo>
                    <a:pt x="853056" y="0"/>
                  </a:moveTo>
                  <a:cubicBezTo>
                    <a:pt x="853056" y="994710"/>
                    <a:pt x="0" y="922367"/>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8" name="Freeform: Shape 180">
              <a:extLst>
                <a:ext uri="{FF2B5EF4-FFF2-40B4-BE49-F238E27FC236}">
                  <a16:creationId xmlns:a16="http://schemas.microsoft.com/office/drawing/2014/main" id="{2733BC78-A872-7628-DECB-E99944C996B2}"/>
                </a:ext>
                <a:ext uri="{C183D7F6-B498-43B3-948B-1728B52AA6E4}">
                  <adec:decorative xmlns:adec="http://schemas.microsoft.com/office/drawing/2017/decorative" val="1"/>
                </a:ext>
              </a:extLst>
            </p:cNvPr>
            <p:cNvSpPr/>
            <p:nvPr/>
          </p:nvSpPr>
          <p:spPr>
            <a:xfrm>
              <a:off x="17993869" y="7813949"/>
              <a:ext cx="24906" cy="1356422"/>
            </a:xfrm>
            <a:custGeom>
              <a:avLst/>
              <a:gdLst>
                <a:gd name="connsiteX0" fmla="*/ 0 w 24906"/>
                <a:gd name="connsiteY0" fmla="*/ 0 h 1356422"/>
                <a:gd name="connsiteX1" fmla="*/ 0 w 24906"/>
                <a:gd name="connsiteY1" fmla="*/ 1356422 h 1356422"/>
              </a:gdLst>
              <a:ahLst/>
              <a:cxnLst>
                <a:cxn ang="0">
                  <a:pos x="connsiteX0" y="connsiteY0"/>
                </a:cxn>
                <a:cxn ang="0">
                  <a:pos x="connsiteX1" y="connsiteY1"/>
                </a:cxn>
              </a:cxnLst>
              <a:rect l="l" t="t" r="r" b="b"/>
              <a:pathLst>
                <a:path w="24906" h="1356422">
                  <a:moveTo>
                    <a:pt x="0" y="0"/>
                  </a:moveTo>
                  <a:lnTo>
                    <a:pt x="0" y="1356422"/>
                  </a:lnTo>
                </a:path>
              </a:pathLst>
            </a:custGeom>
            <a:noFill/>
            <a:ln w="9525" cap="rnd">
              <a:gradFill flip="none" rotWithShape="1">
                <a:gsLst>
                  <a:gs pos="18000">
                    <a:srgbClr val="D2D2D2"/>
                  </a:gs>
                  <a:gs pos="3000">
                    <a:srgbClr val="D2D2D2">
                      <a:alpha val="0"/>
                    </a:srgbClr>
                  </a:gs>
                  <a:gs pos="35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9" name="Freeform: Shape 264">
              <a:extLst>
                <a:ext uri="{FF2B5EF4-FFF2-40B4-BE49-F238E27FC236}">
                  <a16:creationId xmlns:a16="http://schemas.microsoft.com/office/drawing/2014/main" id="{191975B3-75D4-80DF-0A97-0F538F66F4E8}"/>
                </a:ext>
                <a:ext uri="{C183D7F6-B498-43B3-948B-1728B52AA6E4}">
                  <adec:decorative xmlns:adec="http://schemas.microsoft.com/office/drawing/2017/decorative" val="1"/>
                </a:ext>
              </a:extLst>
            </p:cNvPr>
            <p:cNvSpPr/>
            <p:nvPr/>
          </p:nvSpPr>
          <p:spPr>
            <a:xfrm>
              <a:off x="18417283" y="7813949"/>
              <a:ext cx="1706112" cy="1374508"/>
            </a:xfrm>
            <a:custGeom>
              <a:avLst/>
              <a:gdLst>
                <a:gd name="connsiteX0" fmla="*/ 0 w 1706112"/>
                <a:gd name="connsiteY0" fmla="*/ 0 h 1374508"/>
                <a:gd name="connsiteX1" fmla="*/ 1706113 w 1706112"/>
                <a:gd name="connsiteY1" fmla="*/ 1374508 h 1374508"/>
              </a:gdLst>
              <a:ahLst/>
              <a:cxnLst>
                <a:cxn ang="0">
                  <a:pos x="connsiteX0" y="connsiteY0"/>
                </a:cxn>
                <a:cxn ang="0">
                  <a:pos x="connsiteX1" y="connsiteY1"/>
                </a:cxn>
              </a:cxnLst>
              <a:rect l="l" t="t" r="r" b="b"/>
              <a:pathLst>
                <a:path w="1706112" h="1374508">
                  <a:moveTo>
                    <a:pt x="0" y="0"/>
                  </a:moveTo>
                  <a:cubicBezTo>
                    <a:pt x="0" y="813853"/>
                    <a:pt x="1706113" y="850025"/>
                    <a:pt x="1706113"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0" name="Freeform: Shape 265">
              <a:extLst>
                <a:ext uri="{FF2B5EF4-FFF2-40B4-BE49-F238E27FC236}">
                  <a16:creationId xmlns:a16="http://schemas.microsoft.com/office/drawing/2014/main" id="{31A12458-4801-5ADA-A88F-D3021981C5FE}"/>
                </a:ext>
                <a:ext uri="{C183D7F6-B498-43B3-948B-1728B52AA6E4}">
                  <adec:decorative xmlns:adec="http://schemas.microsoft.com/office/drawing/2017/decorative" val="1"/>
                </a:ext>
              </a:extLst>
            </p:cNvPr>
            <p:cNvSpPr/>
            <p:nvPr/>
          </p:nvSpPr>
          <p:spPr>
            <a:xfrm>
              <a:off x="18205576" y="7813949"/>
              <a:ext cx="853056" cy="1374508"/>
            </a:xfrm>
            <a:custGeom>
              <a:avLst/>
              <a:gdLst>
                <a:gd name="connsiteX0" fmla="*/ 0 w 853056"/>
                <a:gd name="connsiteY0" fmla="*/ 0 h 1374508"/>
                <a:gd name="connsiteX1" fmla="*/ 853056 w 853056"/>
                <a:gd name="connsiteY1" fmla="*/ 1374508 h 1374508"/>
              </a:gdLst>
              <a:ahLst/>
              <a:cxnLst>
                <a:cxn ang="0">
                  <a:pos x="connsiteX0" y="connsiteY0"/>
                </a:cxn>
                <a:cxn ang="0">
                  <a:pos x="connsiteX1" y="connsiteY1"/>
                </a:cxn>
              </a:cxnLst>
              <a:rect l="l" t="t" r="r" b="b"/>
              <a:pathLst>
                <a:path w="853056" h="1374508">
                  <a:moveTo>
                    <a:pt x="0" y="0"/>
                  </a:moveTo>
                  <a:cubicBezTo>
                    <a:pt x="0" y="994710"/>
                    <a:pt x="853056" y="922367"/>
                    <a:pt x="853056"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67" name="Group 66">
            <a:extLst>
              <a:ext uri="{FF2B5EF4-FFF2-40B4-BE49-F238E27FC236}">
                <a16:creationId xmlns:a16="http://schemas.microsoft.com/office/drawing/2014/main" id="{3174A5F8-BC97-386F-4A96-851E7E7956A6}"/>
              </a:ext>
              <a:ext uri="{C183D7F6-B498-43B3-948B-1728B52AA6E4}">
                <adec:decorative xmlns:adec="http://schemas.microsoft.com/office/drawing/2017/decorative" val="1"/>
              </a:ext>
            </a:extLst>
          </p:cNvPr>
          <p:cNvGrpSpPr/>
          <p:nvPr/>
        </p:nvGrpSpPr>
        <p:grpSpPr>
          <a:xfrm>
            <a:off x="5887559" y="2398092"/>
            <a:ext cx="422705" cy="222476"/>
            <a:chOff x="17572567" y="584200"/>
            <a:chExt cx="845410" cy="5719234"/>
          </a:xfrm>
        </p:grpSpPr>
        <p:cxnSp>
          <p:nvCxnSpPr>
            <p:cNvPr id="68" name="Straight Connector 67">
              <a:extLst>
                <a:ext uri="{FF2B5EF4-FFF2-40B4-BE49-F238E27FC236}">
                  <a16:creationId xmlns:a16="http://schemas.microsoft.com/office/drawing/2014/main" id="{07AC4382-947E-87D7-AE97-6AA15695E5E8}"/>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69" name="Straight Connector 67">
              <a:extLst>
                <a:ext uri="{FF2B5EF4-FFF2-40B4-BE49-F238E27FC236}">
                  <a16:creationId xmlns:a16="http://schemas.microsoft.com/office/drawing/2014/main" id="{B24154A9-F8A3-E011-9622-873906B5F241}"/>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0" name="Straight Connector 67">
              <a:extLst>
                <a:ext uri="{FF2B5EF4-FFF2-40B4-BE49-F238E27FC236}">
                  <a16:creationId xmlns:a16="http://schemas.microsoft.com/office/drawing/2014/main" id="{43107F6C-A551-82D5-4A01-2FDF0857BA60}"/>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1" name="Straight Connector 67">
              <a:extLst>
                <a:ext uri="{FF2B5EF4-FFF2-40B4-BE49-F238E27FC236}">
                  <a16:creationId xmlns:a16="http://schemas.microsoft.com/office/drawing/2014/main" id="{C88DC3DA-B716-D3C2-8CA7-2B5BC0623F01}"/>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2" name="Straight Connector 67">
              <a:extLst>
                <a:ext uri="{FF2B5EF4-FFF2-40B4-BE49-F238E27FC236}">
                  <a16:creationId xmlns:a16="http://schemas.microsoft.com/office/drawing/2014/main" id="{B440A256-B64C-D8B9-B0DC-04D0AD959BA1}"/>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grpSp>
      <p:sp>
        <p:nvSpPr>
          <p:cNvPr id="79" name="TextBox 78">
            <a:extLst>
              <a:ext uri="{FF2B5EF4-FFF2-40B4-BE49-F238E27FC236}">
                <a16:creationId xmlns:a16="http://schemas.microsoft.com/office/drawing/2014/main" id="{9F0DD031-9D44-24A1-B38A-9E7C58DC01C7}"/>
              </a:ext>
              <a:ext uri="{C183D7F6-B498-43B3-948B-1728B52AA6E4}">
                <adec:decorative xmlns:adec="http://schemas.microsoft.com/office/drawing/2017/decorative" val="1"/>
              </a:ext>
            </a:extLst>
          </p:cNvPr>
          <p:cNvSpPr txBox="1"/>
          <p:nvPr/>
        </p:nvSpPr>
        <p:spPr>
          <a:xfrm>
            <a:off x="4141393" y="5928641"/>
            <a:ext cx="3913632" cy="769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noFill/>
                <a:effectLst/>
                <a:uLnTx/>
                <a:uFillTx/>
                <a:latin typeface="Segoe UI Semibold"/>
                <a:ea typeface="+mn-ea"/>
                <a:cs typeface="+mn-cs"/>
              </a:rPr>
              <a:t>Operational databases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Analytics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Data governance </a:t>
            </a:r>
          </a:p>
        </p:txBody>
      </p:sp>
      <p:sp>
        <p:nvSpPr>
          <p:cNvPr id="80" name="Oval 79">
            <a:extLst>
              <a:ext uri="{FF2B5EF4-FFF2-40B4-BE49-F238E27FC236}">
                <a16:creationId xmlns:a16="http://schemas.microsoft.com/office/drawing/2014/main" id="{53860E42-B957-6B5C-CF55-346876F31CB0}"/>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1" name="Oval 80">
            <a:extLst>
              <a:ext uri="{FF2B5EF4-FFF2-40B4-BE49-F238E27FC236}">
                <a16:creationId xmlns:a16="http://schemas.microsoft.com/office/drawing/2014/main" id="{B3EB8C42-307A-5E8D-81E7-2FE8B7EA46D3}"/>
              </a:ext>
              <a:ext uri="{C183D7F6-B498-43B3-948B-1728B52AA6E4}">
                <adec:decorative xmlns:adec="http://schemas.microsoft.com/office/drawing/2017/decorative" val="1"/>
              </a:ext>
            </a:extLst>
          </p:cNvPr>
          <p:cNvSpPr>
            <a:spLocks noChangeAspect="1"/>
          </p:cNvSpPr>
          <p:nvPr/>
        </p:nvSpPr>
        <p:spPr bwMode="auto">
          <a:xfrm>
            <a:off x="6687276" y="470985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9FFA6971-45EA-DFF3-A17F-6A3E41165A09}"/>
              </a:ext>
              <a:ext uri="{C183D7F6-B498-43B3-948B-1728B52AA6E4}">
                <adec:decorative xmlns:adec="http://schemas.microsoft.com/office/drawing/2017/decorative" val="1"/>
              </a:ext>
            </a:extLst>
          </p:cNvPr>
          <p:cNvSpPr>
            <a:spLocks noChangeAspect="1"/>
          </p:cNvSpPr>
          <p:nvPr/>
        </p:nvSpPr>
        <p:spPr bwMode="auto">
          <a:xfrm>
            <a:off x="5776577" y="47524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3" name="Oval 82">
            <a:extLst>
              <a:ext uri="{FF2B5EF4-FFF2-40B4-BE49-F238E27FC236}">
                <a16:creationId xmlns:a16="http://schemas.microsoft.com/office/drawing/2014/main" id="{EDBB718A-3D55-414C-75EB-AB4C610E2646}"/>
              </a:ext>
              <a:ext uri="{C183D7F6-B498-43B3-948B-1728B52AA6E4}">
                <adec:decorative xmlns:adec="http://schemas.microsoft.com/office/drawing/2017/decorative" val="1"/>
              </a:ext>
            </a:extLst>
          </p:cNvPr>
          <p:cNvSpPr>
            <a:spLocks noChangeAspect="1"/>
          </p:cNvSpPr>
          <p:nvPr/>
        </p:nvSpPr>
        <p:spPr bwMode="auto">
          <a:xfrm>
            <a:off x="6069955" y="4349633"/>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4" name="Oval 83">
            <a:extLst>
              <a:ext uri="{FF2B5EF4-FFF2-40B4-BE49-F238E27FC236}">
                <a16:creationId xmlns:a16="http://schemas.microsoft.com/office/drawing/2014/main" id="{8C4F1AC6-DE7C-0B39-D390-E14FD8EC6590}"/>
              </a:ext>
              <a:ext uri="{C183D7F6-B498-43B3-948B-1728B52AA6E4}">
                <adec:decorative xmlns:adec="http://schemas.microsoft.com/office/drawing/2017/decorative" val="1"/>
              </a:ext>
            </a:extLst>
          </p:cNvPr>
          <p:cNvSpPr>
            <a:spLocks noChangeAspect="1"/>
          </p:cNvSpPr>
          <p:nvPr/>
        </p:nvSpPr>
        <p:spPr bwMode="auto">
          <a:xfrm>
            <a:off x="6222456" y="45599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5" name="Oval 84">
            <a:extLst>
              <a:ext uri="{FF2B5EF4-FFF2-40B4-BE49-F238E27FC236}">
                <a16:creationId xmlns:a16="http://schemas.microsoft.com/office/drawing/2014/main" id="{4891098A-77A7-790D-F83F-AA5A4FEACF8F}"/>
              </a:ext>
              <a:ext uri="{C183D7F6-B498-43B3-948B-1728B52AA6E4}">
                <adec:decorative xmlns:adec="http://schemas.microsoft.com/office/drawing/2017/decorative" val="1"/>
              </a:ext>
            </a:extLst>
          </p:cNvPr>
          <p:cNvSpPr>
            <a:spLocks noChangeAspect="1"/>
          </p:cNvSpPr>
          <p:nvPr/>
        </p:nvSpPr>
        <p:spPr bwMode="auto">
          <a:xfrm>
            <a:off x="6377396" y="475557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6" name="Oval 85">
            <a:extLst>
              <a:ext uri="{FF2B5EF4-FFF2-40B4-BE49-F238E27FC236}">
                <a16:creationId xmlns:a16="http://schemas.microsoft.com/office/drawing/2014/main" id="{D4247A4E-0FCD-8442-0A08-08992FB92FFE}"/>
              </a:ext>
              <a:ext uri="{C183D7F6-B498-43B3-948B-1728B52AA6E4}">
                <adec:decorative xmlns:adec="http://schemas.microsoft.com/office/drawing/2017/decorative" val="1"/>
              </a:ext>
            </a:extLst>
          </p:cNvPr>
          <p:cNvSpPr>
            <a:spLocks noChangeAspect="1"/>
          </p:cNvSpPr>
          <p:nvPr/>
        </p:nvSpPr>
        <p:spPr bwMode="auto">
          <a:xfrm>
            <a:off x="6178311" y="3023382"/>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7" name="Oval 86">
            <a:extLst>
              <a:ext uri="{FF2B5EF4-FFF2-40B4-BE49-F238E27FC236}">
                <a16:creationId xmlns:a16="http://schemas.microsoft.com/office/drawing/2014/main" id="{B528EEF6-12D8-46F9-ADBA-4917CBE94ACD}"/>
              </a:ext>
              <a:ext uri="{C183D7F6-B498-43B3-948B-1728B52AA6E4}">
                <adec:decorative xmlns:adec="http://schemas.microsoft.com/office/drawing/2017/decorative" val="1"/>
              </a:ext>
            </a:extLst>
          </p:cNvPr>
          <p:cNvSpPr>
            <a:spLocks noChangeAspect="1"/>
          </p:cNvSpPr>
          <p:nvPr/>
        </p:nvSpPr>
        <p:spPr bwMode="auto">
          <a:xfrm>
            <a:off x="5965250" y="3089478"/>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8" name="Oval 87">
            <a:extLst>
              <a:ext uri="{FF2B5EF4-FFF2-40B4-BE49-F238E27FC236}">
                <a16:creationId xmlns:a16="http://schemas.microsoft.com/office/drawing/2014/main" id="{9EDA7ED8-D7C8-3DD9-9150-DE83A7CDA0D5}"/>
              </a:ext>
              <a:ext uri="{C183D7F6-B498-43B3-948B-1728B52AA6E4}">
                <adec:decorative xmlns:adec="http://schemas.microsoft.com/office/drawing/2017/decorative" val="1"/>
              </a:ext>
            </a:extLst>
          </p:cNvPr>
          <p:cNvSpPr>
            <a:spLocks noChangeAspect="1"/>
          </p:cNvSpPr>
          <p:nvPr/>
        </p:nvSpPr>
        <p:spPr bwMode="auto">
          <a:xfrm>
            <a:off x="5859685" y="299560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9" name="Oval 88">
            <a:extLst>
              <a:ext uri="{FF2B5EF4-FFF2-40B4-BE49-F238E27FC236}">
                <a16:creationId xmlns:a16="http://schemas.microsoft.com/office/drawing/2014/main" id="{A64DEAE5-5008-7612-7131-367E382E8BDE}"/>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0" name="Oval 89">
            <a:extLst>
              <a:ext uri="{FF2B5EF4-FFF2-40B4-BE49-F238E27FC236}">
                <a16:creationId xmlns:a16="http://schemas.microsoft.com/office/drawing/2014/main" id="{9CAA8CFB-7E03-13C2-B040-6687F1861D75}"/>
              </a:ext>
              <a:ext uri="{C183D7F6-B498-43B3-948B-1728B52AA6E4}">
                <adec:decorative xmlns:adec="http://schemas.microsoft.com/office/drawing/2017/decorative" val="1"/>
              </a:ext>
            </a:extLst>
          </p:cNvPr>
          <p:cNvSpPr>
            <a:spLocks noChangeAspect="1"/>
          </p:cNvSpPr>
          <p:nvPr/>
        </p:nvSpPr>
        <p:spPr bwMode="auto">
          <a:xfrm>
            <a:off x="6283422" y="3018943"/>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1" name="Oval 90">
            <a:extLst>
              <a:ext uri="{FF2B5EF4-FFF2-40B4-BE49-F238E27FC236}">
                <a16:creationId xmlns:a16="http://schemas.microsoft.com/office/drawing/2014/main" id="{205808BC-6348-9ABF-710A-46FAC2303C13}"/>
              </a:ext>
              <a:ext uri="{C183D7F6-B498-43B3-948B-1728B52AA6E4}">
                <adec:decorative xmlns:adec="http://schemas.microsoft.com/office/drawing/2017/decorative" val="1"/>
              </a:ext>
            </a:extLst>
          </p:cNvPr>
          <p:cNvSpPr>
            <a:spLocks noChangeAspect="1"/>
          </p:cNvSpPr>
          <p:nvPr/>
        </p:nvSpPr>
        <p:spPr bwMode="auto">
          <a:xfrm>
            <a:off x="6072285" y="316959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2" name="Oval 91">
            <a:extLst>
              <a:ext uri="{FF2B5EF4-FFF2-40B4-BE49-F238E27FC236}">
                <a16:creationId xmlns:a16="http://schemas.microsoft.com/office/drawing/2014/main" id="{DFDE36F5-13AF-5EEE-9153-441A12989EF4}"/>
              </a:ext>
              <a:ext uri="{C183D7F6-B498-43B3-948B-1728B52AA6E4}">
                <adec:decorative xmlns:adec="http://schemas.microsoft.com/office/drawing/2017/decorative" val="1"/>
              </a:ext>
            </a:extLst>
          </p:cNvPr>
          <p:cNvSpPr>
            <a:spLocks noChangeAspect="1"/>
          </p:cNvSpPr>
          <p:nvPr/>
        </p:nvSpPr>
        <p:spPr bwMode="auto">
          <a:xfrm>
            <a:off x="6071708"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3" name="Oval 92">
            <a:extLst>
              <a:ext uri="{FF2B5EF4-FFF2-40B4-BE49-F238E27FC236}">
                <a16:creationId xmlns:a16="http://schemas.microsoft.com/office/drawing/2014/main" id="{3BFD3C23-6ED9-9807-402D-77931880BFDB}"/>
              </a:ext>
              <a:ext uri="{C183D7F6-B498-43B3-948B-1728B52AA6E4}">
                <adec:decorative xmlns:adec="http://schemas.microsoft.com/office/drawing/2017/decorative" val="1"/>
              </a:ext>
            </a:extLst>
          </p:cNvPr>
          <p:cNvSpPr>
            <a:spLocks noChangeAspect="1"/>
          </p:cNvSpPr>
          <p:nvPr/>
        </p:nvSpPr>
        <p:spPr bwMode="auto">
          <a:xfrm>
            <a:off x="6176869" y="10712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5" name="Oval 94">
            <a:extLst>
              <a:ext uri="{FF2B5EF4-FFF2-40B4-BE49-F238E27FC236}">
                <a16:creationId xmlns:a16="http://schemas.microsoft.com/office/drawing/2014/main" id="{FB5C0B55-C05E-E481-A602-B8F3796E213E}"/>
              </a:ext>
              <a:ext uri="{C183D7F6-B498-43B3-948B-1728B52AA6E4}">
                <adec:decorative xmlns:adec="http://schemas.microsoft.com/office/drawing/2017/decorative" val="1"/>
              </a:ext>
            </a:extLst>
          </p:cNvPr>
          <p:cNvSpPr>
            <a:spLocks noChangeAspect="1"/>
          </p:cNvSpPr>
          <p:nvPr/>
        </p:nvSpPr>
        <p:spPr bwMode="auto">
          <a:xfrm>
            <a:off x="6282665" y="2404737"/>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6" name="Oval 95">
            <a:extLst>
              <a:ext uri="{FF2B5EF4-FFF2-40B4-BE49-F238E27FC236}">
                <a16:creationId xmlns:a16="http://schemas.microsoft.com/office/drawing/2014/main" id="{9D79ED11-9F9C-E520-FD81-92233142AA8B}"/>
              </a:ext>
              <a:ext uri="{C183D7F6-B498-43B3-948B-1728B52AA6E4}">
                <adec:decorative xmlns:adec="http://schemas.microsoft.com/office/drawing/2017/decorative" val="1"/>
              </a:ext>
            </a:extLst>
          </p:cNvPr>
          <p:cNvSpPr>
            <a:spLocks noChangeAspect="1"/>
          </p:cNvSpPr>
          <p:nvPr/>
        </p:nvSpPr>
        <p:spPr bwMode="auto">
          <a:xfrm>
            <a:off x="5965161"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8" name="Oval 97">
            <a:extLst>
              <a:ext uri="{FF2B5EF4-FFF2-40B4-BE49-F238E27FC236}">
                <a16:creationId xmlns:a16="http://schemas.microsoft.com/office/drawing/2014/main" id="{914D7672-A599-69F9-7656-492CDF19BBEB}"/>
              </a:ext>
              <a:ext uri="{C183D7F6-B498-43B3-948B-1728B52AA6E4}">
                <adec:decorative xmlns:adec="http://schemas.microsoft.com/office/drawing/2017/decorative" val="1"/>
              </a:ext>
            </a:extLst>
          </p:cNvPr>
          <p:cNvSpPr>
            <a:spLocks noChangeAspect="1"/>
          </p:cNvSpPr>
          <p:nvPr/>
        </p:nvSpPr>
        <p:spPr bwMode="auto">
          <a:xfrm>
            <a:off x="6281644" y="12617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0" name="Oval 99">
            <a:extLst>
              <a:ext uri="{FF2B5EF4-FFF2-40B4-BE49-F238E27FC236}">
                <a16:creationId xmlns:a16="http://schemas.microsoft.com/office/drawing/2014/main" id="{598D643F-0DC9-2631-8E6D-286AB9608E42}"/>
              </a:ext>
              <a:ext uri="{C183D7F6-B498-43B3-948B-1728B52AA6E4}">
                <adec:decorative xmlns:adec="http://schemas.microsoft.com/office/drawing/2017/decorative" val="1"/>
              </a:ext>
            </a:extLst>
          </p:cNvPr>
          <p:cNvSpPr>
            <a:spLocks noChangeAspect="1"/>
          </p:cNvSpPr>
          <p:nvPr/>
        </p:nvSpPr>
        <p:spPr bwMode="auto">
          <a:xfrm>
            <a:off x="5860570"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1" name="Oval 100">
            <a:extLst>
              <a:ext uri="{FF2B5EF4-FFF2-40B4-BE49-F238E27FC236}">
                <a16:creationId xmlns:a16="http://schemas.microsoft.com/office/drawing/2014/main" id="{88DBA575-DFE8-647E-C497-110FE2D72C90}"/>
              </a:ext>
              <a:ext uri="{C183D7F6-B498-43B3-948B-1728B52AA6E4}">
                <adec:decorative xmlns:adec="http://schemas.microsoft.com/office/drawing/2017/decorative" val="1"/>
              </a:ext>
            </a:extLst>
          </p:cNvPr>
          <p:cNvSpPr>
            <a:spLocks noChangeAspect="1"/>
          </p:cNvSpPr>
          <p:nvPr/>
        </p:nvSpPr>
        <p:spPr bwMode="auto">
          <a:xfrm>
            <a:off x="6178680"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2" name="Oval 101">
            <a:extLst>
              <a:ext uri="{FF2B5EF4-FFF2-40B4-BE49-F238E27FC236}">
                <a16:creationId xmlns:a16="http://schemas.microsoft.com/office/drawing/2014/main" id="{4B6DD378-B5BF-B23F-9FC5-A6B39947B66F}"/>
              </a:ext>
              <a:ext uri="{C183D7F6-B498-43B3-948B-1728B52AA6E4}">
                <adec:decorative xmlns:adec="http://schemas.microsoft.com/office/drawing/2017/decorative" val="1"/>
              </a:ext>
            </a:extLst>
          </p:cNvPr>
          <p:cNvSpPr>
            <a:spLocks noChangeAspect="1"/>
          </p:cNvSpPr>
          <p:nvPr/>
        </p:nvSpPr>
        <p:spPr bwMode="auto">
          <a:xfrm>
            <a:off x="6072389" y="136194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62" name="Oval 261">
            <a:extLst>
              <a:ext uri="{FF2B5EF4-FFF2-40B4-BE49-F238E27FC236}">
                <a16:creationId xmlns:a16="http://schemas.microsoft.com/office/drawing/2014/main" id="{B716DB9B-41D1-3D04-A3F3-FF9A88E5C0A1}"/>
              </a:ext>
              <a:ext uri="{C183D7F6-B498-43B3-948B-1728B52AA6E4}">
                <adec:decorative xmlns:adec="http://schemas.microsoft.com/office/drawing/2017/decorative" val="1"/>
              </a:ext>
            </a:extLst>
          </p:cNvPr>
          <p:cNvSpPr>
            <a:spLocks noChangeAspect="1"/>
          </p:cNvSpPr>
          <p:nvPr/>
        </p:nvSpPr>
        <p:spPr bwMode="auto">
          <a:xfrm>
            <a:off x="6042153" y="2237432"/>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326" name="Group 325">
            <a:extLst>
              <a:ext uri="{FF2B5EF4-FFF2-40B4-BE49-F238E27FC236}">
                <a16:creationId xmlns:a16="http://schemas.microsoft.com/office/drawing/2014/main" id="{805BB5A7-AD3F-EA97-014D-554B1856178B}"/>
              </a:ext>
            </a:extLst>
          </p:cNvPr>
          <p:cNvGrpSpPr/>
          <p:nvPr/>
        </p:nvGrpSpPr>
        <p:grpSpPr>
          <a:xfrm>
            <a:off x="3639597" y="5625909"/>
            <a:ext cx="1325880" cy="657469"/>
            <a:chOff x="-2266352" y="3167542"/>
            <a:chExt cx="1325880" cy="657469"/>
          </a:xfrm>
        </p:grpSpPr>
        <p:pic>
          <p:nvPicPr>
            <p:cNvPr id="327" name="Picture 326" descr="Cloud with an arrow pointing downwards coming out of it">
              <a:extLst>
                <a:ext uri="{FF2B5EF4-FFF2-40B4-BE49-F238E27FC236}">
                  <a16:creationId xmlns:a16="http://schemas.microsoft.com/office/drawing/2014/main" id="{BAB02A01-1DAD-C637-8EEC-1DA4BA1AC518}"/>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268" y="3167542"/>
              <a:ext cx="396000" cy="396000"/>
            </a:xfrm>
            <a:prstGeom prst="rect">
              <a:avLst/>
            </a:prstGeom>
          </p:spPr>
        </p:pic>
        <p:sp>
          <p:nvSpPr>
            <p:cNvPr id="328" name="Rectangle 327">
              <a:extLst>
                <a:ext uri="{FF2B5EF4-FFF2-40B4-BE49-F238E27FC236}">
                  <a16:creationId xmlns:a16="http://schemas.microsoft.com/office/drawing/2014/main" id="{5FEFC9BC-0890-830A-DA08-ECD6CE454906}"/>
                </a:ext>
              </a:extLst>
            </p:cNvPr>
            <p:cNvSpPr/>
            <p:nvPr/>
          </p:nvSpPr>
          <p:spPr bwMode="auto">
            <a:xfrm>
              <a:off x="-2266352" y="3459251"/>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dirty="0">
                  <a:ln>
                    <a:noFill/>
                  </a:ln>
                  <a:solidFill>
                    <a:srgbClr val="FFFFFF">
                      <a:lumMod val="95000"/>
                    </a:srgbClr>
                  </a:solidFill>
                  <a:effectLst/>
                  <a:uLnTx/>
                  <a:uFillTx/>
                  <a:latin typeface="Segoe UI Variable Small Semibol" pitchFamily="2" charset="0"/>
                  <a:ea typeface="+mn-ea"/>
                  <a:cs typeface="Segoe UI" panose="020B0502040204020203" pitchFamily="34" charset="0"/>
                </a:rPr>
                <a:t>Infrastructure</a:t>
              </a:r>
            </a:p>
          </p:txBody>
        </p:sp>
      </p:grpSp>
      <p:grpSp>
        <p:nvGrpSpPr>
          <p:cNvPr id="329" name="Group 328">
            <a:extLst>
              <a:ext uri="{FF2B5EF4-FFF2-40B4-BE49-F238E27FC236}">
                <a16:creationId xmlns:a16="http://schemas.microsoft.com/office/drawing/2014/main" id="{E3C28499-419E-7263-BEDE-EE715DBE47E3}"/>
              </a:ext>
            </a:extLst>
          </p:cNvPr>
          <p:cNvGrpSpPr/>
          <p:nvPr/>
        </p:nvGrpSpPr>
        <p:grpSpPr>
          <a:xfrm>
            <a:off x="4667046" y="5625909"/>
            <a:ext cx="1325880" cy="668518"/>
            <a:chOff x="-421848" y="3152567"/>
            <a:chExt cx="1325880" cy="668518"/>
          </a:xfrm>
        </p:grpSpPr>
        <p:pic>
          <p:nvPicPr>
            <p:cNvPr id="330" name="Picture 329" descr="Cloud with a network visual of connected nodes and lines overlaid on top of it">
              <a:extLst>
                <a:ext uri="{FF2B5EF4-FFF2-40B4-BE49-F238E27FC236}">
                  <a16:creationId xmlns:a16="http://schemas.microsoft.com/office/drawing/2014/main" id="{B3DD3DD0-3D9D-4616-D888-9CD6D82B77EA}"/>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2" y="3152567"/>
              <a:ext cx="396000" cy="396000"/>
            </a:xfrm>
            <a:prstGeom prst="rect">
              <a:avLst/>
            </a:prstGeom>
          </p:spPr>
        </p:pic>
        <p:sp>
          <p:nvSpPr>
            <p:cNvPr id="331" name="Rectangle 330">
              <a:extLst>
                <a:ext uri="{FF2B5EF4-FFF2-40B4-BE49-F238E27FC236}">
                  <a16:creationId xmlns:a16="http://schemas.microsoft.com/office/drawing/2014/main" id="{D10A4721-2BBD-B106-6150-6519EDF3842E}"/>
                </a:ext>
              </a:extLst>
            </p:cNvPr>
            <p:cNvSpPr/>
            <p:nvPr/>
          </p:nvSpPr>
          <p:spPr bwMode="auto">
            <a:xfrm>
              <a:off x="-421848" y="3455325"/>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a:ln>
                    <a:noFill/>
                  </a:ln>
                  <a:solidFill>
                    <a:srgbClr val="FFFFFF">
                      <a:lumMod val="95000"/>
                    </a:srgbClr>
                  </a:solidFill>
                  <a:effectLst/>
                  <a:uLnTx/>
                  <a:uFillTx/>
                  <a:latin typeface="Segoe UI Variable Small Semibol" pitchFamily="2" charset="0"/>
                  <a:ea typeface="+mn-ea"/>
                  <a:cs typeface="Segoe UI" panose="020B0502040204020203" pitchFamily="34" charset="0"/>
                </a:rPr>
                <a:t>Data &amp; AI</a:t>
              </a:r>
            </a:p>
          </p:txBody>
        </p:sp>
      </p:grpSp>
      <p:grpSp>
        <p:nvGrpSpPr>
          <p:cNvPr id="332" name="Group 331">
            <a:extLst>
              <a:ext uri="{FF2B5EF4-FFF2-40B4-BE49-F238E27FC236}">
                <a16:creationId xmlns:a16="http://schemas.microsoft.com/office/drawing/2014/main" id="{67722C3C-B42F-D8BF-7772-29F50D215A0F}"/>
              </a:ext>
            </a:extLst>
          </p:cNvPr>
          <p:cNvGrpSpPr/>
          <p:nvPr/>
        </p:nvGrpSpPr>
        <p:grpSpPr>
          <a:xfrm>
            <a:off x="6005065" y="5625909"/>
            <a:ext cx="1325880" cy="656581"/>
            <a:chOff x="1167820" y="3152567"/>
            <a:chExt cx="1325880" cy="656581"/>
          </a:xfrm>
        </p:grpSpPr>
        <p:pic>
          <p:nvPicPr>
            <p:cNvPr id="333" name="Picture 332" descr="Web browser with a speech bubble containing coding symbols in it">
              <a:extLst>
                <a:ext uri="{FF2B5EF4-FFF2-40B4-BE49-F238E27FC236}">
                  <a16:creationId xmlns:a16="http://schemas.microsoft.com/office/drawing/2014/main" id="{B3725EC5-2715-D6D0-A534-37E21659FDDE}"/>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8188" y="3152567"/>
              <a:ext cx="396000" cy="396000"/>
            </a:xfrm>
            <a:prstGeom prst="rect">
              <a:avLst/>
            </a:prstGeom>
          </p:spPr>
        </p:pic>
        <p:sp>
          <p:nvSpPr>
            <p:cNvPr id="334" name="Rectangle 333">
              <a:extLst>
                <a:ext uri="{FF2B5EF4-FFF2-40B4-BE49-F238E27FC236}">
                  <a16:creationId xmlns:a16="http://schemas.microsoft.com/office/drawing/2014/main" id="{BEAE83C9-8A67-DD87-C449-129693455CC5}"/>
                </a:ext>
              </a:extLst>
            </p:cNvPr>
            <p:cNvSpPr/>
            <p:nvPr/>
          </p:nvSpPr>
          <p:spPr bwMode="auto">
            <a:xfrm>
              <a:off x="1167820" y="3443388"/>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FFFFFF">
                      <a:lumMod val="95000"/>
                    </a:srgbClr>
                  </a:solidFill>
                  <a:effectLst/>
                  <a:uLnTx/>
                  <a:uFillTx/>
                  <a:latin typeface="Segoe UI Variable Small Semibol" pitchFamily="2" charset="0"/>
                  <a:ea typeface="+mn-ea"/>
                  <a:cs typeface="Segoe UI" panose="020B0502040204020203" pitchFamily="34" charset="0"/>
                </a:rPr>
                <a:t>Digital &amp; App Innovation</a:t>
              </a:r>
            </a:p>
          </p:txBody>
        </p:sp>
      </p:grpSp>
      <p:grpSp>
        <p:nvGrpSpPr>
          <p:cNvPr id="335" name="Group 334">
            <a:extLst>
              <a:ext uri="{FF2B5EF4-FFF2-40B4-BE49-F238E27FC236}">
                <a16:creationId xmlns:a16="http://schemas.microsoft.com/office/drawing/2014/main" id="{2D333823-94A4-B4BA-C798-A0B6C8915D05}"/>
              </a:ext>
            </a:extLst>
          </p:cNvPr>
          <p:cNvGrpSpPr/>
          <p:nvPr/>
        </p:nvGrpSpPr>
        <p:grpSpPr>
          <a:xfrm>
            <a:off x="7367224" y="5625909"/>
            <a:ext cx="1325880" cy="663239"/>
            <a:chOff x="-3755519" y="3131907"/>
            <a:chExt cx="1325880" cy="663239"/>
          </a:xfrm>
        </p:grpSpPr>
        <p:pic>
          <p:nvPicPr>
            <p:cNvPr id="336" name="Picture 335" descr="Shield with a lock overlaid on top of it">
              <a:extLst>
                <a:ext uri="{FF2B5EF4-FFF2-40B4-BE49-F238E27FC236}">
                  <a16:creationId xmlns:a16="http://schemas.microsoft.com/office/drawing/2014/main" id="{0B68CB52-D5C2-999E-19BC-BEBCE67047B3}"/>
                </a:ext>
                <a:ext uri="{C183D7F6-B498-43B3-948B-1728B52AA6E4}">
                  <adec:decorative xmlns:adec="http://schemas.microsoft.com/office/drawing/2017/decorative" val="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0579" y="3131907"/>
              <a:ext cx="396000" cy="396000"/>
            </a:xfrm>
            <a:prstGeom prst="rect">
              <a:avLst/>
            </a:prstGeom>
          </p:spPr>
        </p:pic>
        <p:sp>
          <p:nvSpPr>
            <p:cNvPr id="337" name="Rectangle 336">
              <a:extLst>
                <a:ext uri="{FF2B5EF4-FFF2-40B4-BE49-F238E27FC236}">
                  <a16:creationId xmlns:a16="http://schemas.microsoft.com/office/drawing/2014/main" id="{87FE1417-4354-6780-C75A-D780B2733BC6}"/>
                </a:ext>
              </a:extLst>
            </p:cNvPr>
            <p:cNvSpPr/>
            <p:nvPr/>
          </p:nvSpPr>
          <p:spPr bwMode="auto">
            <a:xfrm>
              <a:off x="-3755519" y="3429386"/>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a:ln>
                    <a:noFill/>
                  </a:ln>
                  <a:solidFill>
                    <a:srgbClr val="FFFFFF">
                      <a:lumMod val="95000"/>
                    </a:srgbClr>
                  </a:solidFill>
                  <a:effectLst/>
                  <a:uLnTx/>
                  <a:uFillTx/>
                  <a:latin typeface="Segoe UI Variable Small Semibol" pitchFamily="2" charset="0"/>
                  <a:ea typeface="+mn-ea"/>
                  <a:cs typeface="Segoe UI" panose="020B0502040204020203" pitchFamily="34" charset="0"/>
                </a:rPr>
                <a:t>Security</a:t>
              </a:r>
            </a:p>
          </p:txBody>
        </p:sp>
      </p:grpSp>
      <p:grpSp>
        <p:nvGrpSpPr>
          <p:cNvPr id="338" name="Group 337">
            <a:extLst>
              <a:ext uri="{FF2B5EF4-FFF2-40B4-BE49-F238E27FC236}">
                <a16:creationId xmlns:a16="http://schemas.microsoft.com/office/drawing/2014/main" id="{5A9830D6-1382-2594-7983-F87B2583974C}"/>
              </a:ext>
            </a:extLst>
          </p:cNvPr>
          <p:cNvGrpSpPr/>
          <p:nvPr/>
        </p:nvGrpSpPr>
        <p:grpSpPr>
          <a:xfrm>
            <a:off x="2100263" y="145577"/>
            <a:ext cx="7991475" cy="508321"/>
            <a:chOff x="2100263" y="88427"/>
            <a:chExt cx="7991475" cy="508321"/>
          </a:xfrm>
        </p:grpSpPr>
        <p:sp>
          <p:nvSpPr>
            <p:cNvPr id="339" name="Rectangle 338">
              <a:extLst>
                <a:ext uri="{FF2B5EF4-FFF2-40B4-BE49-F238E27FC236}">
                  <a16:creationId xmlns:a16="http://schemas.microsoft.com/office/drawing/2014/main" id="{3CEC45A8-3D9B-22B5-8561-4E0CFCED923C}"/>
                </a:ext>
              </a:extLst>
            </p:cNvPr>
            <p:cNvSpPr/>
            <p:nvPr/>
          </p:nvSpPr>
          <p:spPr bwMode="auto">
            <a:xfrm>
              <a:off x="6042153" y="236773"/>
              <a:ext cx="293338" cy="35997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40" name="Title 2">
              <a:extLst>
                <a:ext uri="{FF2B5EF4-FFF2-40B4-BE49-F238E27FC236}">
                  <a16:creationId xmlns:a16="http://schemas.microsoft.com/office/drawing/2014/main" id="{293B3B85-C26D-6BFF-5003-0FAAB4D8B806}"/>
                </a:ext>
                <a:ext uri="{C183D7F6-B498-43B3-948B-1728B52AA6E4}">
                  <adec:decorative xmlns:adec="http://schemas.microsoft.com/office/drawing/2017/decorative" val="0"/>
                </a:ext>
              </a:extLst>
            </p:cNvPr>
            <p:cNvSpPr txBox="1">
              <a:spLocks/>
            </p:cNvSpPr>
            <p:nvPr/>
          </p:nvSpPr>
          <p:spPr>
            <a:xfrm>
              <a:off x="2100263" y="88427"/>
              <a:ext cx="7991475" cy="487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algn="ctr" defTabSz="932742" rtl="0" eaLnBrk="1" fontAlgn="auto" latinLnBrk="0" hangingPunct="1">
                <a:lnSpc>
                  <a:spcPct val="100000"/>
                </a:lnSpc>
                <a:spcBef>
                  <a:spcPct val="0"/>
                </a:spcBef>
                <a:spcAft>
                  <a:spcPts val="0"/>
                </a:spcAft>
                <a:buClrTx/>
                <a:buSzPct val="90000"/>
                <a:buFontTx/>
                <a:buNone/>
                <a:tabLst/>
                <a:defRPr kumimoji="0" lang="en-US" sz="3600" b="0" i="0" u="none" strike="noStrike" kern="1200" cap="none" spc="-50" normalizeH="0" baseline="0">
                  <a:ln w="3175">
                    <a:noFill/>
                  </a:ln>
                  <a:gradFill>
                    <a:gsLst>
                      <a:gs pos="0">
                        <a:srgbClr val="FFFFFF"/>
                      </a:gs>
                      <a:gs pos="100000">
                        <a:srgbClr val="FFFFFF"/>
                      </a:gs>
                    </a:gsLst>
                    <a:lin ang="5400000" scaled="0"/>
                  </a:gradFill>
                  <a:effectLst/>
                  <a:uLnTx/>
                  <a:uFillTx/>
                  <a:latin typeface="Segoe UI Semibold"/>
                  <a:ea typeface="+mn-ea"/>
                  <a:cs typeface="Segoe UI" pitchFamily="34" charset="0"/>
                </a:defRPr>
              </a:lvl1pPr>
            </a:lstStyle>
            <a:p>
              <a:pPr marL="0" marR="0" lvl="0" indent="0" algn="ctr" defTabSz="839468" rtl="0" eaLnBrk="1" fontAlgn="auto" latinLnBrk="0" hangingPunct="1">
                <a:lnSpc>
                  <a:spcPct val="100000"/>
                </a:lnSpc>
                <a:spcBef>
                  <a:spcPct val="0"/>
                </a:spcBef>
                <a:spcAft>
                  <a:spcPts val="0"/>
                </a:spcAft>
                <a:buClrTx/>
                <a:buSzPct val="90000"/>
                <a:buFontTx/>
                <a:buNone/>
                <a:tabLst/>
                <a:defRPr/>
              </a:pPr>
              <a:r>
                <a:rPr kumimoji="0" lang="en-GB" sz="4000" b="0" i="0" u="none" strike="noStrike" kern="1200" cap="none" spc="-45" normalizeH="0" baseline="0" noProof="0" dirty="0">
                  <a:ln w="3175">
                    <a:noFill/>
                  </a:ln>
                  <a:solidFill>
                    <a:srgbClr val="000000"/>
                  </a:solidFill>
                  <a:effectLst/>
                  <a:uLnTx/>
                  <a:uFillTx/>
                  <a:latin typeface="Segoe UI Semibold"/>
                  <a:ea typeface="+mn-ea"/>
                  <a:cs typeface="Segoe UI" pitchFamily="34" charset="0"/>
                </a:rPr>
                <a:t>Enterprise AI Platform</a:t>
              </a:r>
            </a:p>
          </p:txBody>
        </p:sp>
      </p:grpSp>
      <p:sp>
        <p:nvSpPr>
          <p:cNvPr id="343" name="TextBox 342">
            <a:extLst>
              <a:ext uri="{FF2B5EF4-FFF2-40B4-BE49-F238E27FC236}">
                <a16:creationId xmlns:a16="http://schemas.microsoft.com/office/drawing/2014/main" id="{8F6581E9-18E5-C53D-E61F-ADB2E1382349}"/>
              </a:ext>
            </a:extLst>
          </p:cNvPr>
          <p:cNvSpPr txBox="1"/>
          <p:nvPr/>
        </p:nvSpPr>
        <p:spPr>
          <a:xfrm>
            <a:off x="-1664416" y="1631746"/>
            <a:ext cx="1419917" cy="1158779"/>
          </a:xfrm>
          <a:prstGeom prst="rect">
            <a:avLst/>
          </a:prstGeom>
          <a:noFill/>
        </p:spPr>
        <p:txBody>
          <a:bodyPr wrap="square">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Animation Slide 1 of 2 Option B (no grey box for dynamics which appears on following slide box for dynamics)</a:t>
            </a:r>
          </a:p>
        </p:txBody>
      </p:sp>
      <p:sp>
        <p:nvSpPr>
          <p:cNvPr id="53" name="ABS Panel">
            <a:extLst>
              <a:ext uri="{FF2B5EF4-FFF2-40B4-BE49-F238E27FC236}">
                <a16:creationId xmlns:a16="http://schemas.microsoft.com/office/drawing/2014/main" id="{B333CEAE-63EA-A97B-B64D-37448EEFE0DE}"/>
              </a:ext>
              <a:ext uri="{C183D7F6-B498-43B3-948B-1728B52AA6E4}">
                <adec:decorative xmlns:adec="http://schemas.microsoft.com/office/drawing/2017/decorative" val="1"/>
              </a:ext>
            </a:extLst>
          </p:cNvPr>
          <p:cNvSpPr/>
          <p:nvPr/>
        </p:nvSpPr>
        <p:spPr bwMode="auto">
          <a:xfrm>
            <a:off x="3874800" y="614682"/>
            <a:ext cx="4442400" cy="2372400"/>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noFill/>
                <a:effectLst/>
                <a:uLnTx/>
                <a:uFillTx/>
                <a:latin typeface="Segoe UI Semibold"/>
                <a:ea typeface="+mn-ea"/>
                <a:cs typeface="Segoe UI" pitchFamily="34" charset="0"/>
              </a:rPr>
              <a:t>3</a:t>
            </a:r>
          </a:p>
        </p:txBody>
      </p:sp>
      <p:grpSp>
        <p:nvGrpSpPr>
          <p:cNvPr id="180" name="BP Icons">
            <a:extLst>
              <a:ext uri="{FF2B5EF4-FFF2-40B4-BE49-F238E27FC236}">
                <a16:creationId xmlns:a16="http://schemas.microsoft.com/office/drawing/2014/main" id="{6E02FF34-7F10-DFD0-CAC8-5AEA02341D46}"/>
              </a:ext>
            </a:extLst>
          </p:cNvPr>
          <p:cNvGrpSpPr/>
          <p:nvPr/>
        </p:nvGrpSpPr>
        <p:grpSpPr>
          <a:xfrm>
            <a:off x="4461886" y="1868398"/>
            <a:ext cx="3247251" cy="497068"/>
            <a:chOff x="4461886" y="1827758"/>
            <a:chExt cx="3247251" cy="497068"/>
          </a:xfrm>
        </p:grpSpPr>
        <p:pic>
          <p:nvPicPr>
            <p:cNvPr id="181" name="Picture 180">
              <a:extLst>
                <a:ext uri="{FF2B5EF4-FFF2-40B4-BE49-F238E27FC236}">
                  <a16:creationId xmlns:a16="http://schemas.microsoft.com/office/drawing/2014/main" id="{487BE7C2-0D52-64C5-4A23-D6CCB8FE264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66620" y="1850377"/>
              <a:ext cx="188552" cy="188552"/>
            </a:xfrm>
            <a:prstGeom prst="rect">
              <a:avLst/>
            </a:prstGeom>
          </p:spPr>
        </p:pic>
        <p:pic>
          <p:nvPicPr>
            <p:cNvPr id="182" name="Picture 181">
              <a:extLst>
                <a:ext uri="{FF2B5EF4-FFF2-40B4-BE49-F238E27FC236}">
                  <a16:creationId xmlns:a16="http://schemas.microsoft.com/office/drawing/2014/main" id="{D12815E4-AEB1-349B-345C-6CF17F96CC8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737523" y="1850397"/>
              <a:ext cx="188553" cy="188553"/>
            </a:xfrm>
            <a:prstGeom prst="rect">
              <a:avLst/>
            </a:prstGeom>
          </p:spPr>
        </p:pic>
        <p:pic>
          <p:nvPicPr>
            <p:cNvPr id="183" name="Picture 182">
              <a:extLst>
                <a:ext uri="{FF2B5EF4-FFF2-40B4-BE49-F238E27FC236}">
                  <a16:creationId xmlns:a16="http://schemas.microsoft.com/office/drawing/2014/main" id="{8696DE78-85AC-D50A-DEF6-14B22A431480}"/>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326070" y="1852459"/>
              <a:ext cx="168745" cy="172495"/>
            </a:xfrm>
            <a:prstGeom prst="rect">
              <a:avLst/>
            </a:prstGeom>
          </p:spPr>
        </p:pic>
        <p:pic>
          <p:nvPicPr>
            <p:cNvPr id="184" name="Picture 183">
              <a:extLst>
                <a:ext uri="{FF2B5EF4-FFF2-40B4-BE49-F238E27FC236}">
                  <a16:creationId xmlns:a16="http://schemas.microsoft.com/office/drawing/2014/main" id="{E24E20DE-5DA7-9C22-46CE-FE8D6B2FEBEA}"/>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686069" y="1827758"/>
              <a:ext cx="199105" cy="199105"/>
            </a:xfrm>
            <a:prstGeom prst="rect">
              <a:avLst/>
            </a:prstGeom>
          </p:spPr>
        </p:pic>
        <p:pic>
          <p:nvPicPr>
            <p:cNvPr id="185" name="Picture 184">
              <a:extLst>
                <a:ext uri="{FF2B5EF4-FFF2-40B4-BE49-F238E27FC236}">
                  <a16:creationId xmlns:a16="http://schemas.microsoft.com/office/drawing/2014/main" id="{AA51CA4A-C90A-E22D-9CC2-48666656816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246727" y="1850981"/>
              <a:ext cx="196490" cy="198155"/>
            </a:xfrm>
            <a:prstGeom prst="rect">
              <a:avLst/>
            </a:prstGeom>
          </p:spPr>
        </p:pic>
        <p:pic>
          <p:nvPicPr>
            <p:cNvPr id="186" name="Picture 185">
              <a:extLst>
                <a:ext uri="{FF2B5EF4-FFF2-40B4-BE49-F238E27FC236}">
                  <a16:creationId xmlns:a16="http://schemas.microsoft.com/office/drawing/2014/main" id="{D1907D63-E4C9-F3D6-D638-375129DC8F20}"/>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5161183" y="1852981"/>
              <a:ext cx="180929" cy="180929"/>
            </a:xfrm>
            <a:prstGeom prst="rect">
              <a:avLst/>
            </a:prstGeom>
          </p:spPr>
        </p:pic>
        <p:sp>
          <p:nvSpPr>
            <p:cNvPr id="187" name="Rectangle 1243">
              <a:extLst>
                <a:ext uri="{FF2B5EF4-FFF2-40B4-BE49-F238E27FC236}">
                  <a16:creationId xmlns:a16="http://schemas.microsoft.com/office/drawing/2014/main" id="{0D43C815-4553-CDD1-5C1F-825FE37BB671}"/>
                </a:ext>
              </a:extLst>
            </p:cNvPr>
            <p:cNvSpPr/>
            <p:nvPr/>
          </p:nvSpPr>
          <p:spPr bwMode="auto">
            <a:xfrm>
              <a:off x="4461886" y="2078605"/>
              <a:ext cx="56909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Sales</a:t>
              </a:r>
            </a:p>
          </p:txBody>
        </p:sp>
        <p:sp>
          <p:nvSpPr>
            <p:cNvPr id="188" name="Rectangle 1243">
              <a:extLst>
                <a:ext uri="{FF2B5EF4-FFF2-40B4-BE49-F238E27FC236}">
                  <a16:creationId xmlns:a16="http://schemas.microsoft.com/office/drawing/2014/main" id="{41CE8C2B-B454-06EC-9F0A-EE910A68B4C8}"/>
                </a:ext>
              </a:extLst>
            </p:cNvPr>
            <p:cNvSpPr/>
            <p:nvPr/>
          </p:nvSpPr>
          <p:spPr bwMode="auto">
            <a:xfrm>
              <a:off x="5535894"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Service</a:t>
              </a:r>
            </a:p>
          </p:txBody>
        </p:sp>
        <p:sp>
          <p:nvSpPr>
            <p:cNvPr id="189" name="Rectangle 1243">
              <a:extLst>
                <a:ext uri="{FF2B5EF4-FFF2-40B4-BE49-F238E27FC236}">
                  <a16:creationId xmlns:a16="http://schemas.microsoft.com/office/drawing/2014/main" id="{D0B92976-60C8-619E-B169-7A65030231B4}"/>
                </a:ext>
              </a:extLst>
            </p:cNvPr>
            <p:cNvSpPr/>
            <p:nvPr/>
          </p:nvSpPr>
          <p:spPr bwMode="auto">
            <a:xfrm>
              <a:off x="7080790" y="2078605"/>
              <a:ext cx="628347"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Supply Chain Management</a:t>
              </a:r>
            </a:p>
          </p:txBody>
        </p:sp>
        <p:sp>
          <p:nvSpPr>
            <p:cNvPr id="190" name="Rectangle 1243">
              <a:extLst>
                <a:ext uri="{FF2B5EF4-FFF2-40B4-BE49-F238E27FC236}">
                  <a16:creationId xmlns:a16="http://schemas.microsoft.com/office/drawing/2014/main" id="{CA25EDCE-070C-A918-F8CD-FDCA69E776A8}"/>
                </a:ext>
              </a:extLst>
            </p:cNvPr>
            <p:cNvSpPr/>
            <p:nvPr/>
          </p:nvSpPr>
          <p:spPr bwMode="auto">
            <a:xfrm>
              <a:off x="6581268" y="2078605"/>
              <a:ext cx="41586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Finance</a:t>
              </a:r>
            </a:p>
          </p:txBody>
        </p:sp>
        <p:sp>
          <p:nvSpPr>
            <p:cNvPr id="191" name="Rectangle 190">
              <a:extLst>
                <a:ext uri="{FF2B5EF4-FFF2-40B4-BE49-F238E27FC236}">
                  <a16:creationId xmlns:a16="http://schemas.microsoft.com/office/drawing/2014/main" id="{4C246060-7F73-8EC7-6043-F1C1B9FA301D}"/>
                </a:ext>
              </a:extLst>
            </p:cNvPr>
            <p:cNvSpPr>
              <a:spLocks/>
            </p:cNvSpPr>
            <p:nvPr/>
          </p:nvSpPr>
          <p:spPr bwMode="invGray">
            <a:xfrm>
              <a:off x="6072898" y="2078605"/>
              <a:ext cx="540456" cy="246221"/>
            </a:xfrm>
            <a:prstGeom prst="rect">
              <a:avLst/>
            </a:prstGeom>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mn-cs"/>
                </a:rPr>
                <a:t>Field Service</a:t>
              </a:r>
            </a:p>
          </p:txBody>
        </p:sp>
        <p:sp>
          <p:nvSpPr>
            <p:cNvPr id="192" name="Rectangle 1243">
              <a:extLst>
                <a:ext uri="{FF2B5EF4-FFF2-40B4-BE49-F238E27FC236}">
                  <a16:creationId xmlns:a16="http://schemas.microsoft.com/office/drawing/2014/main" id="{FEAE40EE-3292-F6DE-CAFD-B84A52E728FB}"/>
                </a:ext>
              </a:extLst>
            </p:cNvPr>
            <p:cNvSpPr/>
            <p:nvPr/>
          </p:nvSpPr>
          <p:spPr bwMode="auto">
            <a:xfrm>
              <a:off x="4998890"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Insights</a:t>
              </a:r>
            </a:p>
          </p:txBody>
        </p:sp>
      </p:grpSp>
      <p:sp>
        <p:nvSpPr>
          <p:cNvPr id="148" name="BP Title">
            <a:extLst>
              <a:ext uri="{FF2B5EF4-FFF2-40B4-BE49-F238E27FC236}">
                <a16:creationId xmlns:a16="http://schemas.microsoft.com/office/drawing/2014/main" id="{60248C2B-FED7-9278-AF86-D430A9E124B3}"/>
              </a:ext>
            </a:extLst>
          </p:cNvPr>
          <p:cNvSpPr/>
          <p:nvPr/>
        </p:nvSpPr>
        <p:spPr bwMode="auto">
          <a:xfrm>
            <a:off x="4746029" y="1425750"/>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Dynamics 365</a:t>
            </a:r>
          </a:p>
        </p:txBody>
      </p:sp>
      <p:pic>
        <p:nvPicPr>
          <p:cNvPr id="242" name="Graphic 241">
            <a:extLst>
              <a:ext uri="{FF2B5EF4-FFF2-40B4-BE49-F238E27FC236}">
                <a16:creationId xmlns:a16="http://schemas.microsoft.com/office/drawing/2014/main" id="{8DB4D85B-622D-62F2-9755-A996F8027AB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311561" y="1346569"/>
            <a:ext cx="284505" cy="278014"/>
          </a:xfrm>
          <a:prstGeom prst="rect">
            <a:avLst/>
          </a:prstGeom>
          <a:effectLst/>
        </p:spPr>
      </p:pic>
      <p:sp>
        <p:nvSpPr>
          <p:cNvPr id="247" name="Exstentions">
            <a:extLst>
              <a:ext uri="{FF2B5EF4-FFF2-40B4-BE49-F238E27FC236}">
                <a16:creationId xmlns:a16="http://schemas.microsoft.com/office/drawing/2014/main" id="{840AA009-B5AC-880A-3691-C620E82D5E88}"/>
              </a:ext>
            </a:extLst>
          </p:cNvPr>
          <p:cNvSpPr/>
          <p:nvPr/>
        </p:nvSpPr>
        <p:spPr bwMode="auto">
          <a:xfrm>
            <a:off x="5862000" y="5234890"/>
            <a:ext cx="46800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FFFFFF"/>
                </a:solidFill>
                <a:effectLst/>
                <a:uLnTx/>
                <a:uFillTx/>
                <a:latin typeface="Segoe UI Semibold"/>
                <a:ea typeface="+mn-ea"/>
                <a:cs typeface="Segoe UI" panose="020B0502040204020203" pitchFamily="34" charset="0"/>
              </a:rPr>
              <a:t>Azure</a:t>
            </a:r>
          </a:p>
        </p:txBody>
      </p:sp>
      <p:grpSp>
        <p:nvGrpSpPr>
          <p:cNvPr id="51" name="Group 50">
            <a:extLst>
              <a:ext uri="{FF2B5EF4-FFF2-40B4-BE49-F238E27FC236}">
                <a16:creationId xmlns:a16="http://schemas.microsoft.com/office/drawing/2014/main" id="{321AEFA7-6375-7080-CF11-03679196047E}"/>
              </a:ext>
            </a:extLst>
          </p:cNvPr>
          <p:cNvGrpSpPr/>
          <p:nvPr/>
        </p:nvGrpSpPr>
        <p:grpSpPr>
          <a:xfrm>
            <a:off x="5250964" y="5102684"/>
            <a:ext cx="405698" cy="405698"/>
            <a:chOff x="1901975" y="4846688"/>
            <a:chExt cx="405698" cy="405698"/>
          </a:xfrm>
        </p:grpSpPr>
        <p:sp>
          <p:nvSpPr>
            <p:cNvPr id="50" name="Oval 49">
              <a:extLst>
                <a:ext uri="{FF2B5EF4-FFF2-40B4-BE49-F238E27FC236}">
                  <a16:creationId xmlns:a16="http://schemas.microsoft.com/office/drawing/2014/main" id="{E758DDF1-061C-EEC5-3533-E7D3ACB753C7}"/>
                </a:ext>
              </a:extLst>
            </p:cNvPr>
            <p:cNvSpPr/>
            <p:nvPr/>
          </p:nvSpPr>
          <p:spPr bwMode="auto">
            <a:xfrm>
              <a:off x="1901975" y="4846688"/>
              <a:ext cx="405698" cy="405698"/>
            </a:xfrm>
            <a:prstGeom prst="ellipse">
              <a:avLst/>
            </a:prstGeom>
            <a:solidFill>
              <a:srgbClr val="F3F3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48" name="Graphic 251">
              <a:extLst>
                <a:ext uri="{FF2B5EF4-FFF2-40B4-BE49-F238E27FC236}">
                  <a16:creationId xmlns:a16="http://schemas.microsoft.com/office/drawing/2014/main" id="{FFAF86C5-56E7-393E-F42B-309F3E0AAD6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968315" y="4925163"/>
              <a:ext cx="273018" cy="248749"/>
            </a:xfrm>
            <a:prstGeom prst="rect">
              <a:avLst/>
            </a:prstGeom>
          </p:spPr>
        </p:pic>
      </p:grpSp>
      <p:sp>
        <p:nvSpPr>
          <p:cNvPr id="49" name="Rectangle: Rounded Corners 48">
            <a:extLst>
              <a:ext uri="{FF2B5EF4-FFF2-40B4-BE49-F238E27FC236}">
                <a16:creationId xmlns:a16="http://schemas.microsoft.com/office/drawing/2014/main" id="{50BB15A9-D3E0-3948-1078-D9DC5DED539E}"/>
              </a:ext>
              <a:ext uri="{C183D7F6-B498-43B3-948B-1728B52AA6E4}">
                <adec:decorative xmlns:adec="http://schemas.microsoft.com/office/drawing/2017/decorative" val="1"/>
              </a:ext>
            </a:extLst>
          </p:cNvPr>
          <p:cNvSpPr/>
          <p:nvPr/>
        </p:nvSpPr>
        <p:spPr bwMode="auto">
          <a:xfrm>
            <a:off x="3874800" y="2752299"/>
            <a:ext cx="4442400" cy="2372274"/>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61" name="Group 60">
            <a:extLst>
              <a:ext uri="{FF2B5EF4-FFF2-40B4-BE49-F238E27FC236}">
                <a16:creationId xmlns:a16="http://schemas.microsoft.com/office/drawing/2014/main" id="{EC9A2ACD-AC93-CF6F-D765-587520788005}"/>
              </a:ext>
              <a:ext uri="{C183D7F6-B498-43B3-948B-1728B52AA6E4}">
                <adec:decorative xmlns:adec="http://schemas.microsoft.com/office/drawing/2017/decorative" val="1"/>
              </a:ext>
            </a:extLst>
          </p:cNvPr>
          <p:cNvGrpSpPr/>
          <p:nvPr/>
        </p:nvGrpSpPr>
        <p:grpSpPr>
          <a:xfrm>
            <a:off x="5887559" y="3105182"/>
            <a:ext cx="422705" cy="454068"/>
            <a:chOff x="17572567" y="584200"/>
            <a:chExt cx="845410" cy="5719234"/>
          </a:xfrm>
        </p:grpSpPr>
        <p:cxnSp>
          <p:nvCxnSpPr>
            <p:cNvPr id="62" name="Straight Connector 67">
              <a:extLst>
                <a:ext uri="{FF2B5EF4-FFF2-40B4-BE49-F238E27FC236}">
                  <a16:creationId xmlns:a16="http://schemas.microsoft.com/office/drawing/2014/main" id="{3E131084-EB7A-01C8-026D-61A54B4FF926}"/>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3" name="Straight Connector 67">
              <a:extLst>
                <a:ext uri="{FF2B5EF4-FFF2-40B4-BE49-F238E27FC236}">
                  <a16:creationId xmlns:a16="http://schemas.microsoft.com/office/drawing/2014/main" id="{E6A45A8E-A13F-8CA4-2694-E5035ACF9E3D}"/>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4" name="Straight Connector 67">
              <a:extLst>
                <a:ext uri="{FF2B5EF4-FFF2-40B4-BE49-F238E27FC236}">
                  <a16:creationId xmlns:a16="http://schemas.microsoft.com/office/drawing/2014/main" id="{4531AF44-037F-A070-AEBD-88F3BF9086DD}"/>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5" name="Straight Connector 67">
              <a:extLst>
                <a:ext uri="{FF2B5EF4-FFF2-40B4-BE49-F238E27FC236}">
                  <a16:creationId xmlns:a16="http://schemas.microsoft.com/office/drawing/2014/main" id="{4CCA12CA-1DB2-6219-80B0-4D7B5017A602}"/>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6" name="Straight Connector 67">
              <a:extLst>
                <a:ext uri="{FF2B5EF4-FFF2-40B4-BE49-F238E27FC236}">
                  <a16:creationId xmlns:a16="http://schemas.microsoft.com/office/drawing/2014/main" id="{6A6E7E63-E81D-288C-F76B-330A558124A9}"/>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grpSp>
      <p:grpSp>
        <p:nvGrpSpPr>
          <p:cNvPr id="52" name="Group 51">
            <a:extLst>
              <a:ext uri="{FF2B5EF4-FFF2-40B4-BE49-F238E27FC236}">
                <a16:creationId xmlns:a16="http://schemas.microsoft.com/office/drawing/2014/main" id="{5D931087-ED1A-D171-5290-A8A91EC2FAE6}"/>
              </a:ext>
            </a:extLst>
          </p:cNvPr>
          <p:cNvGrpSpPr/>
          <p:nvPr/>
        </p:nvGrpSpPr>
        <p:grpSpPr>
          <a:xfrm>
            <a:off x="4017230" y="3958914"/>
            <a:ext cx="3951740" cy="500213"/>
            <a:chOff x="4017230" y="3704914"/>
            <a:chExt cx="3951740" cy="500213"/>
          </a:xfrm>
        </p:grpSpPr>
        <p:grpSp>
          <p:nvGrpSpPr>
            <p:cNvPr id="308" name="Group 307">
              <a:extLst>
                <a:ext uri="{FF2B5EF4-FFF2-40B4-BE49-F238E27FC236}">
                  <a16:creationId xmlns:a16="http://schemas.microsoft.com/office/drawing/2014/main" id="{2B877B6C-8E2E-8C10-D7DF-C3DA2BA4C418}"/>
                </a:ext>
              </a:extLst>
            </p:cNvPr>
            <p:cNvGrpSpPr/>
            <p:nvPr/>
          </p:nvGrpSpPr>
          <p:grpSpPr>
            <a:xfrm>
              <a:off x="6987727" y="3729575"/>
              <a:ext cx="312212" cy="471924"/>
              <a:chOff x="8401319" y="5702149"/>
              <a:chExt cx="464471" cy="662338"/>
            </a:xfrm>
          </p:grpSpPr>
          <p:pic>
            <p:nvPicPr>
              <p:cNvPr id="309" name="Picture 6">
                <a:extLst>
                  <a:ext uri="{FF2B5EF4-FFF2-40B4-BE49-F238E27FC236}">
                    <a16:creationId xmlns:a16="http://schemas.microsoft.com/office/drawing/2014/main" id="{154E5FF0-1450-736E-C33B-7C7C67E37230}"/>
                  </a:ext>
                  <a:ext uri="{C183D7F6-B498-43B3-948B-1728B52AA6E4}">
                    <adec:decorative xmlns:adec="http://schemas.microsoft.com/office/drawing/2017/decorative" val="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p:blipFill>
            <p:spPr bwMode="auto">
              <a:xfrm>
                <a:off x="8476508" y="5702149"/>
                <a:ext cx="244109" cy="230294"/>
              </a:xfrm>
              <a:prstGeom prst="rect">
                <a:avLst/>
              </a:prstGeom>
              <a:noFill/>
              <a:extLst>
                <a:ext uri="{909E8E84-426E-40DD-AFC4-6F175D3DCCD1}">
                  <a14:hiddenFill xmlns:a14="http://schemas.microsoft.com/office/drawing/2010/main">
                    <a:solidFill>
                      <a:srgbClr val="FFFFFF"/>
                    </a:solidFill>
                  </a14:hiddenFill>
                </a:ext>
              </a:extLst>
            </p:spPr>
          </p:pic>
          <p:sp>
            <p:nvSpPr>
              <p:cNvPr id="310" name="Rectangle 1231">
                <a:extLst>
                  <a:ext uri="{FF2B5EF4-FFF2-40B4-BE49-F238E27FC236}">
                    <a16:creationId xmlns:a16="http://schemas.microsoft.com/office/drawing/2014/main" id="{5E2BA001-AB8A-D2A8-4EBC-E231BFEED836}"/>
                  </a:ext>
                </a:extLst>
              </p:cNvPr>
              <p:cNvSpPr>
                <a:spLocks/>
              </p:cNvSpPr>
              <p:nvPr/>
            </p:nvSpPr>
            <p:spPr>
              <a:xfrm>
                <a:off x="8401319" y="6064974"/>
                <a:ext cx="464471"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BI</a:t>
                </a:r>
              </a:p>
            </p:txBody>
          </p:sp>
        </p:grpSp>
        <p:grpSp>
          <p:nvGrpSpPr>
            <p:cNvPr id="311" name="Group 310">
              <a:extLst>
                <a:ext uri="{FF2B5EF4-FFF2-40B4-BE49-F238E27FC236}">
                  <a16:creationId xmlns:a16="http://schemas.microsoft.com/office/drawing/2014/main" id="{3BCB250D-CA90-C294-0EF9-45391D3F6B9A}"/>
                </a:ext>
              </a:extLst>
            </p:cNvPr>
            <p:cNvGrpSpPr/>
            <p:nvPr/>
          </p:nvGrpSpPr>
          <p:grpSpPr>
            <a:xfrm>
              <a:off x="4017230" y="3732039"/>
              <a:ext cx="567997" cy="473088"/>
              <a:chOff x="6573573" y="5700772"/>
              <a:chExt cx="844997" cy="663971"/>
            </a:xfrm>
          </p:grpSpPr>
          <p:pic>
            <p:nvPicPr>
              <p:cNvPr id="312" name="Picture 311">
                <a:extLst>
                  <a:ext uri="{FF2B5EF4-FFF2-40B4-BE49-F238E27FC236}">
                    <a16:creationId xmlns:a16="http://schemas.microsoft.com/office/drawing/2014/main" id="{97DD1403-278E-9ACB-A3FC-337F54C457A2}"/>
                  </a:ext>
                  <a:ext uri="{C183D7F6-B498-43B3-948B-1728B52AA6E4}">
                    <adec:decorative xmlns:adec="http://schemas.microsoft.com/office/drawing/2017/decorative" val="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p:blipFill>
            <p:spPr bwMode="auto">
              <a:xfrm>
                <a:off x="6869466" y="5700772"/>
                <a:ext cx="253207" cy="238877"/>
              </a:xfrm>
              <a:prstGeom prst="rect">
                <a:avLst/>
              </a:prstGeom>
              <a:noFill/>
              <a:extLst>
                <a:ext uri="{909E8E84-426E-40DD-AFC4-6F175D3DCCD1}">
                  <a14:hiddenFill xmlns:a14="http://schemas.microsoft.com/office/drawing/2010/main">
                    <a:solidFill>
                      <a:srgbClr val="FFFFFF"/>
                    </a:solidFill>
                  </a14:hiddenFill>
                </a:ext>
              </a:extLst>
            </p:spPr>
          </p:pic>
          <p:sp>
            <p:nvSpPr>
              <p:cNvPr id="313" name="Rectangle 1231">
                <a:extLst>
                  <a:ext uri="{FF2B5EF4-FFF2-40B4-BE49-F238E27FC236}">
                    <a16:creationId xmlns:a16="http://schemas.microsoft.com/office/drawing/2014/main" id="{7031D166-3DAA-FD46-BA4B-7A367B64AA94}"/>
                  </a:ext>
                </a:extLst>
              </p:cNvPr>
              <p:cNvSpPr>
                <a:spLocks/>
              </p:cNvSpPr>
              <p:nvPr/>
            </p:nvSpPr>
            <p:spPr>
              <a:xfrm>
                <a:off x="6573573"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Apps</a:t>
                </a:r>
              </a:p>
            </p:txBody>
          </p:sp>
        </p:grpSp>
        <p:grpSp>
          <p:nvGrpSpPr>
            <p:cNvPr id="314" name="Group 313">
              <a:extLst>
                <a:ext uri="{FF2B5EF4-FFF2-40B4-BE49-F238E27FC236}">
                  <a16:creationId xmlns:a16="http://schemas.microsoft.com/office/drawing/2014/main" id="{2FED5B37-618C-8991-FA48-EBA7B5E7D94B}"/>
                </a:ext>
              </a:extLst>
            </p:cNvPr>
            <p:cNvGrpSpPr/>
            <p:nvPr/>
          </p:nvGrpSpPr>
          <p:grpSpPr>
            <a:xfrm>
              <a:off x="4722739" y="3722088"/>
              <a:ext cx="567997" cy="483037"/>
              <a:chOff x="7304764" y="5686808"/>
              <a:chExt cx="844997" cy="677935"/>
            </a:xfrm>
          </p:grpSpPr>
          <p:pic>
            <p:nvPicPr>
              <p:cNvPr id="315" name="Picture 4">
                <a:extLst>
                  <a:ext uri="{FF2B5EF4-FFF2-40B4-BE49-F238E27FC236}">
                    <a16:creationId xmlns:a16="http://schemas.microsoft.com/office/drawing/2014/main" id="{4F80FCEF-32BC-CEEC-67DD-68244CA7AFF9}"/>
                  </a:ext>
                  <a:ext uri="{C183D7F6-B498-43B3-948B-1728B52AA6E4}">
                    <adec:decorative xmlns:adec="http://schemas.microsoft.com/office/drawing/2017/decorative" val="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p:blipFill>
            <p:spPr bwMode="auto">
              <a:xfrm>
                <a:off x="7584753" y="5686808"/>
                <a:ext cx="267580" cy="252436"/>
              </a:xfrm>
              <a:prstGeom prst="rect">
                <a:avLst/>
              </a:prstGeom>
              <a:noFill/>
              <a:extLst>
                <a:ext uri="{909E8E84-426E-40DD-AFC4-6F175D3DCCD1}">
                  <a14:hiddenFill xmlns:a14="http://schemas.microsoft.com/office/drawing/2010/main">
                    <a:solidFill>
                      <a:srgbClr val="FFFFFF"/>
                    </a:solidFill>
                  </a14:hiddenFill>
                </a:ext>
              </a:extLst>
            </p:spPr>
          </p:pic>
          <p:sp>
            <p:nvSpPr>
              <p:cNvPr id="316" name="Rectangle 1231">
                <a:extLst>
                  <a:ext uri="{FF2B5EF4-FFF2-40B4-BE49-F238E27FC236}">
                    <a16:creationId xmlns:a16="http://schemas.microsoft.com/office/drawing/2014/main" id="{3848A985-E0C7-EE4E-DD6D-97380F2BDE06}"/>
                  </a:ext>
                </a:extLst>
              </p:cNvPr>
              <p:cNvSpPr>
                <a:spLocks/>
              </p:cNvSpPr>
              <p:nvPr/>
            </p:nvSpPr>
            <p:spPr>
              <a:xfrm>
                <a:off x="7304764"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Automate</a:t>
                </a:r>
              </a:p>
            </p:txBody>
          </p:sp>
        </p:grpSp>
        <p:grpSp>
          <p:nvGrpSpPr>
            <p:cNvPr id="317" name="Group 316">
              <a:extLst>
                <a:ext uri="{FF2B5EF4-FFF2-40B4-BE49-F238E27FC236}">
                  <a16:creationId xmlns:a16="http://schemas.microsoft.com/office/drawing/2014/main" id="{D73585BD-3813-EA4C-2C1B-D418E2A4B1A9}"/>
                </a:ext>
              </a:extLst>
            </p:cNvPr>
            <p:cNvGrpSpPr/>
            <p:nvPr/>
          </p:nvGrpSpPr>
          <p:grpSpPr>
            <a:xfrm>
              <a:off x="6167983" y="3743592"/>
              <a:ext cx="567997" cy="453322"/>
              <a:chOff x="9905876" y="5716987"/>
              <a:chExt cx="844997" cy="636231"/>
            </a:xfrm>
          </p:grpSpPr>
          <p:sp>
            <p:nvSpPr>
              <p:cNvPr id="318" name="Rectangle 1236">
                <a:extLst>
                  <a:ext uri="{FF2B5EF4-FFF2-40B4-BE49-F238E27FC236}">
                    <a16:creationId xmlns:a16="http://schemas.microsoft.com/office/drawing/2014/main" id="{33ECFD01-32DA-6116-F043-DF70DFDE7E42}"/>
                  </a:ext>
                </a:extLst>
              </p:cNvPr>
              <p:cNvSpPr>
                <a:spLocks/>
              </p:cNvSpPr>
              <p:nvPr/>
            </p:nvSpPr>
            <p:spPr>
              <a:xfrm>
                <a:off x="9905876" y="6053704"/>
                <a:ext cx="844997" cy="299514"/>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Pages</a:t>
                </a:r>
              </a:p>
            </p:txBody>
          </p:sp>
          <p:pic>
            <p:nvPicPr>
              <p:cNvPr id="319" name="Picture 2">
                <a:extLst>
                  <a:ext uri="{FF2B5EF4-FFF2-40B4-BE49-F238E27FC236}">
                    <a16:creationId xmlns:a16="http://schemas.microsoft.com/office/drawing/2014/main" id="{17D38E20-01B3-5B83-2859-86D2E8E11953}"/>
                  </a:ext>
                  <a:ext uri="{C183D7F6-B498-43B3-948B-1728B52AA6E4}">
                    <adec:decorative xmlns:adec="http://schemas.microsoft.com/office/drawing/2017/decorative" val="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p:blipFill>
            <p:spPr bwMode="auto">
              <a:xfrm>
                <a:off x="10181789" y="5716987"/>
                <a:ext cx="238331" cy="2248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0" name="Group 319">
              <a:extLst>
                <a:ext uri="{FF2B5EF4-FFF2-40B4-BE49-F238E27FC236}">
                  <a16:creationId xmlns:a16="http://schemas.microsoft.com/office/drawing/2014/main" id="{24721101-EA85-FABB-2AD5-A9323000E66A}"/>
                </a:ext>
              </a:extLst>
            </p:cNvPr>
            <p:cNvGrpSpPr/>
            <p:nvPr/>
          </p:nvGrpSpPr>
          <p:grpSpPr>
            <a:xfrm>
              <a:off x="5435283" y="3704914"/>
              <a:ext cx="567997" cy="496581"/>
              <a:chOff x="5557203" y="3552514"/>
              <a:chExt cx="567997" cy="496581"/>
            </a:xfrm>
          </p:grpSpPr>
          <p:sp>
            <p:nvSpPr>
              <p:cNvPr id="321" name="Rectangle 1236">
                <a:extLst>
                  <a:ext uri="{FF2B5EF4-FFF2-40B4-BE49-F238E27FC236}">
                    <a16:creationId xmlns:a16="http://schemas.microsoft.com/office/drawing/2014/main" id="{7FE30E2C-DF62-C7CD-AECA-427F82D3A0FC}"/>
                  </a:ext>
                </a:extLst>
              </p:cNvPr>
              <p:cNvSpPr>
                <a:spLocks/>
              </p:cNvSpPr>
              <p:nvPr/>
            </p:nvSpPr>
            <p:spPr>
              <a:xfrm>
                <a:off x="5557203" y="383568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Copilot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Studio</a:t>
                </a:r>
              </a:p>
            </p:txBody>
          </p:sp>
          <p:pic>
            <p:nvPicPr>
              <p:cNvPr id="322" name="Graphic 321">
                <a:extLst>
                  <a:ext uri="{FF2B5EF4-FFF2-40B4-BE49-F238E27FC236}">
                    <a16:creationId xmlns:a16="http://schemas.microsoft.com/office/drawing/2014/main" id="{12440551-57A1-0BE5-BF84-89D4CBB21A76}"/>
                  </a:ext>
                  <a:ext uri="{C183D7F6-B498-43B3-948B-1728B52AA6E4}">
                    <adec:decorative xmlns:adec="http://schemas.microsoft.com/office/drawing/2017/decorative" val="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737345" y="3552514"/>
                <a:ext cx="213408" cy="213408"/>
              </a:xfrm>
              <a:prstGeom prst="rect">
                <a:avLst/>
              </a:prstGeom>
            </p:spPr>
          </p:pic>
        </p:grpSp>
        <p:grpSp>
          <p:nvGrpSpPr>
            <p:cNvPr id="323" name="Group 322">
              <a:extLst>
                <a:ext uri="{FF2B5EF4-FFF2-40B4-BE49-F238E27FC236}">
                  <a16:creationId xmlns:a16="http://schemas.microsoft.com/office/drawing/2014/main" id="{9F17C75E-EE9D-BEEA-B943-E1D4E6E9ED24}"/>
                </a:ext>
              </a:extLst>
            </p:cNvPr>
            <p:cNvGrpSpPr/>
            <p:nvPr/>
          </p:nvGrpSpPr>
          <p:grpSpPr>
            <a:xfrm>
              <a:off x="7656758" y="3708108"/>
              <a:ext cx="312212" cy="493387"/>
              <a:chOff x="7322494" y="3555708"/>
              <a:chExt cx="312212" cy="493387"/>
            </a:xfrm>
          </p:grpSpPr>
          <p:pic>
            <p:nvPicPr>
              <p:cNvPr id="324" name="Picture 323" descr="A green and white circle&#10;&#10;Description automatically generated">
                <a:extLst>
                  <a:ext uri="{FF2B5EF4-FFF2-40B4-BE49-F238E27FC236}">
                    <a16:creationId xmlns:a16="http://schemas.microsoft.com/office/drawing/2014/main" id="{F2A9E468-AAB5-7CDC-4EC1-57DEE8CFACA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92709" y="3555708"/>
                <a:ext cx="212400" cy="212400"/>
              </a:xfrm>
              <a:prstGeom prst="rect">
                <a:avLst/>
              </a:prstGeom>
              <a:ln w="2183" cap="flat">
                <a:noFill/>
                <a:prstDash val="solid"/>
                <a:miter/>
              </a:ln>
            </p:spPr>
          </p:pic>
          <p:sp>
            <p:nvSpPr>
              <p:cNvPr id="325" name="Rectangle 1231">
                <a:extLst>
                  <a:ext uri="{FF2B5EF4-FFF2-40B4-BE49-F238E27FC236}">
                    <a16:creationId xmlns:a16="http://schemas.microsoft.com/office/drawing/2014/main" id="{80BAF060-90D1-9CEE-7679-4AC3E1D92EF7}"/>
                  </a:ext>
                </a:extLst>
              </p:cNvPr>
              <p:cNvSpPr>
                <a:spLocks/>
              </p:cNvSpPr>
              <p:nvPr/>
            </p:nvSpPr>
            <p:spPr>
              <a:xfrm>
                <a:off x="7322494" y="3835688"/>
                <a:ext cx="312212"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Dataverse</a:t>
                </a:r>
              </a:p>
            </p:txBody>
          </p:sp>
        </p:grpSp>
      </p:grpSp>
      <p:pic>
        <p:nvPicPr>
          <p:cNvPr id="243" name="Graphic 242">
            <a:extLst>
              <a:ext uri="{FF2B5EF4-FFF2-40B4-BE49-F238E27FC236}">
                <a16:creationId xmlns:a16="http://schemas.microsoft.com/office/drawing/2014/main" id="{A99B54CE-AFC7-0573-27EB-07124C1F4F0A}"/>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5285718" y="3520222"/>
            <a:ext cx="273018" cy="289396"/>
          </a:xfrm>
          <a:prstGeom prst="rect">
            <a:avLst/>
          </a:prstGeom>
        </p:spPr>
      </p:pic>
      <p:sp>
        <p:nvSpPr>
          <p:cNvPr id="239" name="Exstentions">
            <a:extLst>
              <a:ext uri="{FF2B5EF4-FFF2-40B4-BE49-F238E27FC236}">
                <a16:creationId xmlns:a16="http://schemas.microsoft.com/office/drawing/2014/main" id="{658E9200-5747-92C9-6829-832F1C7D28B1}"/>
              </a:ext>
            </a:extLst>
          </p:cNvPr>
          <p:cNvSpPr/>
          <p:nvPr/>
        </p:nvSpPr>
        <p:spPr bwMode="auto">
          <a:xfrm>
            <a:off x="5610000" y="3581967"/>
            <a:ext cx="109057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Power Platform</a:t>
            </a:r>
          </a:p>
        </p:txBody>
      </p:sp>
      <p:grpSp>
        <p:nvGrpSpPr>
          <p:cNvPr id="73" name="Group 72">
            <a:extLst>
              <a:ext uri="{FF2B5EF4-FFF2-40B4-BE49-F238E27FC236}">
                <a16:creationId xmlns:a16="http://schemas.microsoft.com/office/drawing/2014/main" id="{40142A89-5E88-C0D9-ADFD-C584B3F67A80}"/>
              </a:ext>
              <a:ext uri="{C183D7F6-B498-43B3-948B-1728B52AA6E4}">
                <adec:decorative xmlns:adec="http://schemas.microsoft.com/office/drawing/2017/decorative" val="1"/>
              </a:ext>
            </a:extLst>
          </p:cNvPr>
          <p:cNvGrpSpPr/>
          <p:nvPr/>
        </p:nvGrpSpPr>
        <p:grpSpPr>
          <a:xfrm>
            <a:off x="5887559" y="1029633"/>
            <a:ext cx="422705" cy="222476"/>
            <a:chOff x="17572567" y="584200"/>
            <a:chExt cx="845410" cy="5719234"/>
          </a:xfrm>
        </p:grpSpPr>
        <p:cxnSp>
          <p:nvCxnSpPr>
            <p:cNvPr id="74" name="Straight Connector 67">
              <a:extLst>
                <a:ext uri="{FF2B5EF4-FFF2-40B4-BE49-F238E27FC236}">
                  <a16:creationId xmlns:a16="http://schemas.microsoft.com/office/drawing/2014/main" id="{1F90201B-5216-2DD8-7025-B1BAA6780CEE}"/>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46000">
                    <a:srgbClr val="B05CD0"/>
                  </a:gs>
                  <a:gs pos="100000">
                    <a:srgbClr val="B359CF"/>
                  </a:gs>
                </a:gsLst>
                <a:lin ang="5400000" scaled="1"/>
                <a:tileRect/>
              </a:gradFill>
              <a:prstDash val="solid"/>
              <a:round/>
            </a:ln>
          </p:spPr>
        </p:cxnSp>
        <p:cxnSp>
          <p:nvCxnSpPr>
            <p:cNvPr id="75" name="Straight Connector 67">
              <a:extLst>
                <a:ext uri="{FF2B5EF4-FFF2-40B4-BE49-F238E27FC236}">
                  <a16:creationId xmlns:a16="http://schemas.microsoft.com/office/drawing/2014/main" id="{4B6BAA36-5704-01D2-A78C-3379B50DC0E6}"/>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6" name="Straight Connector 67">
              <a:extLst>
                <a:ext uri="{FF2B5EF4-FFF2-40B4-BE49-F238E27FC236}">
                  <a16:creationId xmlns:a16="http://schemas.microsoft.com/office/drawing/2014/main" id="{BBF86253-DC26-77C0-227B-FD02C229666D}"/>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7" name="Straight Connector 67">
              <a:extLst>
                <a:ext uri="{FF2B5EF4-FFF2-40B4-BE49-F238E27FC236}">
                  <a16:creationId xmlns:a16="http://schemas.microsoft.com/office/drawing/2014/main" id="{41DEE4A4-321A-D17B-FF04-F68EB7DC17A7}"/>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8" name="Straight Connector 67">
              <a:extLst>
                <a:ext uri="{FF2B5EF4-FFF2-40B4-BE49-F238E27FC236}">
                  <a16:creationId xmlns:a16="http://schemas.microsoft.com/office/drawing/2014/main" id="{6EC0F1BC-A750-D9E9-94FA-49789462093F}"/>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grpSp>
      <p:sp>
        <p:nvSpPr>
          <p:cNvPr id="97" name="Oval 96">
            <a:extLst>
              <a:ext uri="{FF2B5EF4-FFF2-40B4-BE49-F238E27FC236}">
                <a16:creationId xmlns:a16="http://schemas.microsoft.com/office/drawing/2014/main" id="{BB6B2704-1A00-3C9D-3C0E-59D6EBD8F0BB}"/>
              </a:ext>
              <a:ext uri="{C183D7F6-B498-43B3-948B-1728B52AA6E4}">
                <adec:decorative xmlns:adec="http://schemas.microsoft.com/office/drawing/2017/decorative" val="1"/>
              </a:ext>
            </a:extLst>
          </p:cNvPr>
          <p:cNvSpPr>
            <a:spLocks noChangeAspect="1"/>
          </p:cNvSpPr>
          <p:nvPr/>
        </p:nvSpPr>
        <p:spPr bwMode="auto">
          <a:xfrm>
            <a:off x="5859399" y="86360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4" name="Oval 93">
            <a:extLst>
              <a:ext uri="{FF2B5EF4-FFF2-40B4-BE49-F238E27FC236}">
                <a16:creationId xmlns:a16="http://schemas.microsoft.com/office/drawing/2014/main" id="{57038C71-A78D-5AD7-1F34-91FDDFD1AD3A}"/>
              </a:ext>
              <a:ext uri="{C183D7F6-B498-43B3-948B-1728B52AA6E4}">
                <adec:decorative xmlns:adec="http://schemas.microsoft.com/office/drawing/2017/decorative" val="1"/>
              </a:ext>
            </a:extLst>
          </p:cNvPr>
          <p:cNvSpPr>
            <a:spLocks noChangeAspect="1"/>
          </p:cNvSpPr>
          <p:nvPr/>
        </p:nvSpPr>
        <p:spPr bwMode="auto">
          <a:xfrm>
            <a:off x="5965307" y="6788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9" name="Oval 98">
            <a:extLst>
              <a:ext uri="{FF2B5EF4-FFF2-40B4-BE49-F238E27FC236}">
                <a16:creationId xmlns:a16="http://schemas.microsoft.com/office/drawing/2014/main" id="{5E65FA5B-3211-725F-7E09-2E9839488448}"/>
              </a:ext>
              <a:ext uri="{C183D7F6-B498-43B3-948B-1728B52AA6E4}">
                <adec:decorative xmlns:adec="http://schemas.microsoft.com/office/drawing/2017/decorative" val="1"/>
              </a:ext>
            </a:extLst>
          </p:cNvPr>
          <p:cNvSpPr>
            <a:spLocks noChangeAspect="1"/>
          </p:cNvSpPr>
          <p:nvPr/>
        </p:nvSpPr>
        <p:spPr bwMode="auto">
          <a:xfrm>
            <a:off x="6281644" y="82258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732149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70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300"/>
                                        <p:tgtEl>
                                          <p:spTgt spid="55"/>
                                        </p:tgtEl>
                                      </p:cBhvr>
                                    </p:animEffect>
                                  </p:childTnLst>
                                </p:cTn>
                              </p:par>
                              <p:par>
                                <p:cTn id="11" presetID="22" presetClass="entr" presetSubtype="4" fill="hold" nodeType="withEffect">
                                  <p:stCondLst>
                                    <p:cond delay="900"/>
                                  </p:stCondLst>
                                  <p:childTnLst>
                                    <p:set>
                                      <p:cBhvr>
                                        <p:cTn id="12" dur="1" fill="hold">
                                          <p:stCondLst>
                                            <p:cond delay="0"/>
                                          </p:stCondLst>
                                        </p:cTn>
                                        <p:tgtEl>
                                          <p:spTgt spid="43"/>
                                        </p:tgtEl>
                                        <p:attrNameLst>
                                          <p:attrName>style.visibility</p:attrName>
                                        </p:attrNameLst>
                                      </p:cBhvr>
                                      <p:to>
                                        <p:strVal val="visible"/>
                                      </p:to>
                                    </p:set>
                                    <p:animEffect transition="in" filter="wipe(down)">
                                      <p:cBhvr>
                                        <p:cTn id="13" dur="900"/>
                                        <p:tgtEl>
                                          <p:spTgt spid="43"/>
                                        </p:tgtEl>
                                      </p:cBhvr>
                                    </p:animEffect>
                                  </p:childTnLst>
                                </p:cTn>
                              </p:par>
                              <p:par>
                                <p:cTn id="14" presetID="22" presetClass="entr" presetSubtype="4" fill="hold" nodeType="withEffect">
                                  <p:stCondLst>
                                    <p:cond delay="900"/>
                                  </p:stCondLst>
                                  <p:childTnLst>
                                    <p:set>
                                      <p:cBhvr>
                                        <p:cTn id="15" dur="1" fill="hold">
                                          <p:stCondLst>
                                            <p:cond delay="0"/>
                                          </p:stCondLst>
                                        </p:cTn>
                                        <p:tgtEl>
                                          <p:spTgt spid="61"/>
                                        </p:tgtEl>
                                        <p:attrNameLst>
                                          <p:attrName>style.visibility</p:attrName>
                                        </p:attrNameLst>
                                      </p:cBhvr>
                                      <p:to>
                                        <p:strVal val="visible"/>
                                      </p:to>
                                    </p:set>
                                    <p:animEffect transition="in" filter="wipe(down)">
                                      <p:cBhvr>
                                        <p:cTn id="16" dur="200"/>
                                        <p:tgtEl>
                                          <p:spTgt spid="61"/>
                                        </p:tgtEl>
                                      </p:cBhvr>
                                    </p:animEffect>
                                  </p:childTnLst>
                                </p:cTn>
                              </p:par>
                              <p:par>
                                <p:cTn id="17" presetID="22" presetClass="entr" presetSubtype="4" fill="hold" nodeType="withEffect">
                                  <p:stCondLst>
                                    <p:cond delay="120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100"/>
                                        <p:tgtEl>
                                          <p:spTgt spid="67"/>
                                        </p:tgtEl>
                                      </p:cBhvr>
                                    </p:animEffect>
                                  </p:childTnLst>
                                </p:cTn>
                              </p:par>
                              <p:par>
                                <p:cTn id="20" presetID="22" presetClass="entr" presetSubtype="4" fill="hold" nodeType="withEffect">
                                  <p:stCondLst>
                                    <p:cond delay="1400"/>
                                  </p:stCondLst>
                                  <p:childTnLst>
                                    <p:set>
                                      <p:cBhvr>
                                        <p:cTn id="21" dur="1" fill="hold">
                                          <p:stCondLst>
                                            <p:cond delay="0"/>
                                          </p:stCondLst>
                                        </p:cTn>
                                        <p:tgtEl>
                                          <p:spTgt spid="73"/>
                                        </p:tgtEl>
                                        <p:attrNameLst>
                                          <p:attrName>style.visibility</p:attrName>
                                        </p:attrNameLst>
                                      </p:cBhvr>
                                      <p:to>
                                        <p:strVal val="visible"/>
                                      </p:to>
                                    </p:set>
                                    <p:animEffect transition="in" filter="wipe(down)">
                                      <p:cBhvr>
                                        <p:cTn id="22" dur="100"/>
                                        <p:tgtEl>
                                          <p:spTgt spid="73"/>
                                        </p:tgtEl>
                                      </p:cBhvr>
                                    </p:animEffect>
                                  </p:childTnLst>
                                </p:cTn>
                              </p:par>
                              <p:par>
                                <p:cTn id="23" presetID="1" presetClass="entr" presetSubtype="0"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childTnLst>
                                </p:cTn>
                              </p:par>
                              <p:par>
                                <p:cTn id="25" presetID="37" presetClass="path" presetSubtype="0" repeatCount="indefinite" fill="hold" grpId="1" nodeType="withEffect">
                                  <p:stCondLst>
                                    <p:cond delay="1000"/>
                                  </p:stCondLst>
                                  <p:childTnLst>
                                    <p:animMotion origin="layout" path="M -0.03008 0.00995 C 0.05547 -0.00579 0.08216 -0.11273 0.08229 -0.16736 " pathEditMode="relative" rAng="0" ptsTypes="AA">
                                      <p:cBhvr>
                                        <p:cTn id="26" dur="1250" fill="hold"/>
                                        <p:tgtEl>
                                          <p:spTgt spid="36"/>
                                        </p:tgtEl>
                                        <p:attrNameLst>
                                          <p:attrName>ppt_x</p:attrName>
                                          <p:attrName>ppt_y</p:attrName>
                                        </p:attrNameLst>
                                      </p:cBhvr>
                                      <p:rCtr x="5612" y="-8866"/>
                                    </p:animMotion>
                                  </p:childTnLst>
                                </p:cTn>
                              </p:par>
                              <p:par>
                                <p:cTn id="27" presetID="1" presetClass="entr" presetSubtype="0" fill="hold" grpId="0" nodeType="withEffect">
                                  <p:stCondLst>
                                    <p:cond delay="1050"/>
                                  </p:stCondLst>
                                  <p:childTnLst>
                                    <p:set>
                                      <p:cBhvr>
                                        <p:cTn id="28" dur="1" fill="hold">
                                          <p:stCondLst>
                                            <p:cond delay="0"/>
                                          </p:stCondLst>
                                        </p:cTn>
                                        <p:tgtEl>
                                          <p:spTgt spid="32"/>
                                        </p:tgtEl>
                                        <p:attrNameLst>
                                          <p:attrName>style.visibility</p:attrName>
                                        </p:attrNameLst>
                                      </p:cBhvr>
                                      <p:to>
                                        <p:strVal val="visible"/>
                                      </p:to>
                                    </p:set>
                                  </p:childTnLst>
                                </p:cTn>
                              </p:par>
                              <p:par>
                                <p:cTn id="29" presetID="37" presetClass="path" presetSubtype="0" repeatCount="indefinite" fill="hold" grpId="1" nodeType="withEffect">
                                  <p:stCondLst>
                                    <p:cond delay="1050"/>
                                  </p:stCondLst>
                                  <p:childTnLst>
                                    <p:animMotion origin="layout" path="M 0.00377 0.07963 C -0.00026 0.06041 -0.00091 -0.03982 -0.00078 -0.09375 " pathEditMode="relative" rAng="0" ptsTypes="AA">
                                      <p:cBhvr>
                                        <p:cTn id="30" dur="1750" fill="hold"/>
                                        <p:tgtEl>
                                          <p:spTgt spid="32"/>
                                        </p:tgtEl>
                                        <p:attrNameLst>
                                          <p:attrName>ppt_x</p:attrName>
                                          <p:attrName>ppt_y</p:attrName>
                                        </p:attrNameLst>
                                      </p:cBhvr>
                                      <p:rCtr x="-234" y="-8681"/>
                                    </p:animMotion>
                                  </p:childTnLst>
                                </p:cTn>
                              </p:par>
                              <p:par>
                                <p:cTn id="31" presetID="1" presetClass="entr" presetSubtype="0" fill="hold" grpId="0" nodeType="withEffect">
                                  <p:stCondLst>
                                    <p:cond delay="1100"/>
                                  </p:stCondLst>
                                  <p:childTnLst>
                                    <p:set>
                                      <p:cBhvr>
                                        <p:cTn id="32" dur="1" fill="hold">
                                          <p:stCondLst>
                                            <p:cond delay="0"/>
                                          </p:stCondLst>
                                        </p:cTn>
                                        <p:tgtEl>
                                          <p:spTgt spid="35"/>
                                        </p:tgtEl>
                                        <p:attrNameLst>
                                          <p:attrName>style.visibility</p:attrName>
                                        </p:attrNameLst>
                                      </p:cBhvr>
                                      <p:to>
                                        <p:strVal val="visible"/>
                                      </p:to>
                                    </p:set>
                                  </p:childTnLst>
                                </p:cTn>
                              </p:par>
                              <p:par>
                                <p:cTn id="33" presetID="37" presetClass="path" presetSubtype="0" repeatCount="indefinite" fill="hold" grpId="1" nodeType="withEffect">
                                  <p:stCondLst>
                                    <p:cond delay="1100"/>
                                  </p:stCondLst>
                                  <p:childTnLst>
                                    <p:animMotion origin="layout" path="M -0.01094 0.11435 C -0.0056 0.09306 0.00156 0.00116 0.00065 -0.05856 " pathEditMode="relative" rAng="0" ptsTypes="AA">
                                      <p:cBhvr>
                                        <p:cTn id="34" dur="1250" fill="hold"/>
                                        <p:tgtEl>
                                          <p:spTgt spid="35"/>
                                        </p:tgtEl>
                                        <p:attrNameLst>
                                          <p:attrName>ppt_x</p:attrName>
                                          <p:attrName>ppt_y</p:attrName>
                                        </p:attrNameLst>
                                      </p:cBhvr>
                                      <p:rCtr x="573" y="-8657"/>
                                    </p:animMotion>
                                  </p:childTnLst>
                                </p:cTn>
                              </p:par>
                              <p:par>
                                <p:cTn id="35" presetID="1" presetClass="entr" presetSubtype="0" fill="hold" grpId="0" nodeType="withEffect">
                                  <p:stCondLst>
                                    <p:cond delay="1150"/>
                                  </p:stCondLst>
                                  <p:childTnLst>
                                    <p:set>
                                      <p:cBhvr>
                                        <p:cTn id="36" dur="1" fill="hold">
                                          <p:stCondLst>
                                            <p:cond delay="0"/>
                                          </p:stCondLst>
                                        </p:cTn>
                                        <p:tgtEl>
                                          <p:spTgt spid="31"/>
                                        </p:tgtEl>
                                        <p:attrNameLst>
                                          <p:attrName>style.visibility</p:attrName>
                                        </p:attrNameLst>
                                      </p:cBhvr>
                                      <p:to>
                                        <p:strVal val="visible"/>
                                      </p:to>
                                    </p:set>
                                  </p:childTnLst>
                                </p:cTn>
                              </p:par>
                              <p:par>
                                <p:cTn id="37" presetID="37" presetClass="path" presetSubtype="0" repeatCount="indefinite" fill="hold" grpId="1" nodeType="withEffect">
                                  <p:stCondLst>
                                    <p:cond delay="1150"/>
                                  </p:stCondLst>
                                  <p:childTnLst>
                                    <p:animMotion origin="layout" path="M -0.06719 0.1206 C -0.03568 0.10555 0.00625 0.03009 0.00456 -0.05301 " pathEditMode="relative" rAng="0" ptsTypes="AA">
                                      <p:cBhvr>
                                        <p:cTn id="38" dur="1750" fill="hold"/>
                                        <p:tgtEl>
                                          <p:spTgt spid="31"/>
                                        </p:tgtEl>
                                        <p:attrNameLst>
                                          <p:attrName>ppt_x</p:attrName>
                                          <p:attrName>ppt_y</p:attrName>
                                        </p:attrNameLst>
                                      </p:cBhvr>
                                      <p:rCtr x="3581" y="-8681"/>
                                    </p:animMotion>
                                  </p:childTnLst>
                                </p:cTn>
                              </p:par>
                              <p:par>
                                <p:cTn id="39" presetID="1" presetClass="entr" presetSubtype="0" fill="hold" grpId="0" nodeType="withEffect">
                                  <p:stCondLst>
                                    <p:cond delay="1200"/>
                                  </p:stCondLst>
                                  <p:childTnLst>
                                    <p:set>
                                      <p:cBhvr>
                                        <p:cTn id="40" dur="1" fill="hold">
                                          <p:stCondLst>
                                            <p:cond delay="0"/>
                                          </p:stCondLst>
                                        </p:cTn>
                                        <p:tgtEl>
                                          <p:spTgt spid="28"/>
                                        </p:tgtEl>
                                        <p:attrNameLst>
                                          <p:attrName>style.visibility</p:attrName>
                                        </p:attrNameLst>
                                      </p:cBhvr>
                                      <p:to>
                                        <p:strVal val="visible"/>
                                      </p:to>
                                    </p:set>
                                  </p:childTnLst>
                                </p:cTn>
                              </p:par>
                              <p:par>
                                <p:cTn id="41" presetID="37" presetClass="path" presetSubtype="0" repeatCount="indefinite" fill="hold" grpId="1" nodeType="withEffect">
                                  <p:stCondLst>
                                    <p:cond delay="1200"/>
                                  </p:stCondLst>
                                  <p:childTnLst>
                                    <p:animMotion origin="layout" path="M 0.03907 0.09977 C 0.02058 0.08218 -0.00508 0.02014 -0.00664 -0.0743 " pathEditMode="relative" rAng="0" ptsTypes="AA">
                                      <p:cBhvr>
                                        <p:cTn id="42" dur="1250" fill="hold"/>
                                        <p:tgtEl>
                                          <p:spTgt spid="28"/>
                                        </p:tgtEl>
                                        <p:attrNameLst>
                                          <p:attrName>ppt_x</p:attrName>
                                          <p:attrName>ppt_y</p:attrName>
                                        </p:attrNameLst>
                                      </p:cBhvr>
                                      <p:rCtr x="-2292" y="-8704"/>
                                    </p:animMotion>
                                  </p:childTnLst>
                                </p:cTn>
                              </p:par>
                              <p:par>
                                <p:cTn id="43" presetID="1" presetClass="entr" presetSubtype="0" fill="hold" grpId="0" nodeType="withEffect">
                                  <p:stCondLst>
                                    <p:cond delay="1250"/>
                                  </p:stCondLst>
                                  <p:childTnLst>
                                    <p:set>
                                      <p:cBhvr>
                                        <p:cTn id="44" dur="1" fill="hold">
                                          <p:stCondLst>
                                            <p:cond delay="0"/>
                                          </p:stCondLst>
                                        </p:cTn>
                                        <p:tgtEl>
                                          <p:spTgt spid="30"/>
                                        </p:tgtEl>
                                        <p:attrNameLst>
                                          <p:attrName>style.visibility</p:attrName>
                                        </p:attrNameLst>
                                      </p:cBhvr>
                                      <p:to>
                                        <p:strVal val="visible"/>
                                      </p:to>
                                    </p:set>
                                  </p:childTnLst>
                                </p:cTn>
                              </p:par>
                              <p:par>
                                <p:cTn id="45" presetID="37" presetClass="path" presetSubtype="0" repeatCount="indefinite" fill="hold" grpId="1" nodeType="withEffect">
                                  <p:stCondLst>
                                    <p:cond delay="1250"/>
                                  </p:stCondLst>
                                  <p:childTnLst>
                                    <p:animMotion origin="layout" path="M 0.10117 0.13981 C 0.053 0.12963 -0.00156 0.0618 -0.00273 -0.03426 " pathEditMode="relative" rAng="0" ptsTypes="AA">
                                      <p:cBhvr>
                                        <p:cTn id="46" dur="1500" fill="hold"/>
                                        <p:tgtEl>
                                          <p:spTgt spid="30"/>
                                        </p:tgtEl>
                                        <p:attrNameLst>
                                          <p:attrName>ppt_x</p:attrName>
                                          <p:attrName>ppt_y</p:attrName>
                                        </p:attrNameLst>
                                      </p:cBhvr>
                                      <p:rCtr x="-5195" y="-8704"/>
                                    </p:animMotion>
                                  </p:childTnLst>
                                </p:cTn>
                              </p:par>
                              <p:par>
                                <p:cTn id="47" presetID="1" presetClass="entr" presetSubtype="0" fill="hold" grpId="0" nodeType="withEffect">
                                  <p:stCondLst>
                                    <p:cond delay="1300"/>
                                  </p:stCondLst>
                                  <p:childTnLst>
                                    <p:set>
                                      <p:cBhvr>
                                        <p:cTn id="48" dur="1" fill="hold">
                                          <p:stCondLst>
                                            <p:cond delay="0"/>
                                          </p:stCondLst>
                                        </p:cTn>
                                        <p:tgtEl>
                                          <p:spTgt spid="29"/>
                                        </p:tgtEl>
                                        <p:attrNameLst>
                                          <p:attrName>style.visibility</p:attrName>
                                        </p:attrNameLst>
                                      </p:cBhvr>
                                      <p:to>
                                        <p:strVal val="visible"/>
                                      </p:to>
                                    </p:set>
                                  </p:childTnLst>
                                </p:cTn>
                              </p:par>
                              <p:par>
                                <p:cTn id="49" presetID="37" presetClass="path" presetSubtype="0" repeatCount="indefinite" fill="hold" grpId="1" nodeType="withEffect">
                                  <p:stCondLst>
                                    <p:cond delay="1300"/>
                                  </p:stCondLst>
                                  <p:childTnLst>
                                    <p:animMotion origin="layout" path="M -0.02448 0.1544 C -0.00807 0.13287 0.00013 0.04421 -0.00013 -0.01852 " pathEditMode="relative" rAng="0" ptsTypes="AA">
                                      <p:cBhvr>
                                        <p:cTn id="50" dur="1250" fill="hold"/>
                                        <p:tgtEl>
                                          <p:spTgt spid="29"/>
                                        </p:tgtEl>
                                        <p:attrNameLst>
                                          <p:attrName>ppt_x</p:attrName>
                                          <p:attrName>ppt_y</p:attrName>
                                        </p:attrNameLst>
                                      </p:cBhvr>
                                      <p:rCtr x="1211" y="-8657"/>
                                    </p:animMotion>
                                  </p:childTnLst>
                                </p:cTn>
                              </p:par>
                              <p:par>
                                <p:cTn id="51" presetID="1" presetClass="entr" presetSubtype="0" fill="hold" grpId="0" nodeType="withEffect">
                                  <p:stCondLst>
                                    <p:cond delay="1350"/>
                                  </p:stCondLst>
                                  <p:childTnLst>
                                    <p:set>
                                      <p:cBhvr>
                                        <p:cTn id="52" dur="1" fill="hold">
                                          <p:stCondLst>
                                            <p:cond delay="0"/>
                                          </p:stCondLst>
                                        </p:cTn>
                                        <p:tgtEl>
                                          <p:spTgt spid="38"/>
                                        </p:tgtEl>
                                        <p:attrNameLst>
                                          <p:attrName>style.visibility</p:attrName>
                                        </p:attrNameLst>
                                      </p:cBhvr>
                                      <p:to>
                                        <p:strVal val="visible"/>
                                      </p:to>
                                    </p:set>
                                  </p:childTnLst>
                                </p:cTn>
                              </p:par>
                              <p:par>
                                <p:cTn id="53" presetID="37" presetClass="path" presetSubtype="0" repeatCount="indefinite" fill="hold" grpId="1" nodeType="withEffect">
                                  <p:stCondLst>
                                    <p:cond delay="1350"/>
                                  </p:stCondLst>
                                  <p:childTnLst>
                                    <p:animMotion origin="layout" path="M 0.06953 0.15972 C 0.05157 0.1456 -0.00039 0.09699 -0.00039 -0.01389 " pathEditMode="relative" rAng="0" ptsTypes="AA">
                                      <p:cBhvr>
                                        <p:cTn id="54" dur="1500" fill="hold"/>
                                        <p:tgtEl>
                                          <p:spTgt spid="38"/>
                                        </p:tgtEl>
                                        <p:attrNameLst>
                                          <p:attrName>ppt_x</p:attrName>
                                          <p:attrName>ppt_y</p:attrName>
                                        </p:attrNameLst>
                                      </p:cBhvr>
                                      <p:rCtr x="-3503" y="-8681"/>
                                    </p:animMotion>
                                  </p:childTnLst>
                                </p:cTn>
                              </p:par>
                              <p:par>
                                <p:cTn id="55" presetID="1" presetClass="entr" presetSubtype="0" fill="hold" grpId="0" nodeType="withEffect">
                                  <p:stCondLst>
                                    <p:cond delay="1400"/>
                                  </p:stCondLst>
                                  <p:childTnLst>
                                    <p:set>
                                      <p:cBhvr>
                                        <p:cTn id="56" dur="1" fill="hold">
                                          <p:stCondLst>
                                            <p:cond delay="0"/>
                                          </p:stCondLst>
                                        </p:cTn>
                                        <p:tgtEl>
                                          <p:spTgt spid="34"/>
                                        </p:tgtEl>
                                        <p:attrNameLst>
                                          <p:attrName>style.visibility</p:attrName>
                                        </p:attrNameLst>
                                      </p:cBhvr>
                                      <p:to>
                                        <p:strVal val="visible"/>
                                      </p:to>
                                    </p:set>
                                  </p:childTnLst>
                                </p:cTn>
                              </p:par>
                              <p:par>
                                <p:cTn id="57" presetID="37" presetClass="path" presetSubtype="0" repeatCount="indefinite" fill="hold" grpId="1" nodeType="withEffect">
                                  <p:stCondLst>
                                    <p:cond delay="1400"/>
                                  </p:stCondLst>
                                  <p:childTnLst>
                                    <p:animMotion origin="layout" path="M -0.06537 0.09121 C -0.00912 0.06574 0.01237 -0.02731 0.0125 -0.07986 " pathEditMode="relative" rAng="0" ptsTypes="AA">
                                      <p:cBhvr>
                                        <p:cTn id="58" dur="1250" fill="hold"/>
                                        <p:tgtEl>
                                          <p:spTgt spid="34"/>
                                        </p:tgtEl>
                                        <p:attrNameLst>
                                          <p:attrName>ppt_x</p:attrName>
                                          <p:attrName>ppt_y</p:attrName>
                                        </p:attrNameLst>
                                      </p:cBhvr>
                                      <p:rCtr x="3893" y="-8565"/>
                                    </p:animMotion>
                                  </p:childTnLst>
                                </p:cTn>
                              </p:par>
                              <p:par>
                                <p:cTn id="59" presetID="1" presetClass="entr" presetSubtype="0" fill="hold" grpId="0" nodeType="withEffect">
                                  <p:stCondLst>
                                    <p:cond delay="1450"/>
                                  </p:stCondLst>
                                  <p:childTnLst>
                                    <p:set>
                                      <p:cBhvr>
                                        <p:cTn id="60" dur="1" fill="hold">
                                          <p:stCondLst>
                                            <p:cond delay="0"/>
                                          </p:stCondLst>
                                        </p:cTn>
                                        <p:tgtEl>
                                          <p:spTgt spid="39"/>
                                        </p:tgtEl>
                                        <p:attrNameLst>
                                          <p:attrName>style.visibility</p:attrName>
                                        </p:attrNameLst>
                                      </p:cBhvr>
                                      <p:to>
                                        <p:strVal val="visible"/>
                                      </p:to>
                                    </p:set>
                                  </p:childTnLst>
                                </p:cTn>
                              </p:par>
                              <p:par>
                                <p:cTn id="61" presetID="37" presetClass="path" presetSubtype="0" repeatCount="indefinite" fill="hold" grpId="1" nodeType="withEffect">
                                  <p:stCondLst>
                                    <p:cond delay="1450"/>
                                  </p:stCondLst>
                                  <p:childTnLst>
                                    <p:animMotion origin="layout" path="M -0.03724 0.05278 C 0.00677 0.01852 0.02213 -0.06412 0.02239 -0.11574 " pathEditMode="relative" rAng="0" ptsTypes="AA">
                                      <p:cBhvr>
                                        <p:cTn id="62" dur="1750" fill="hold"/>
                                        <p:tgtEl>
                                          <p:spTgt spid="39"/>
                                        </p:tgtEl>
                                        <p:attrNameLst>
                                          <p:attrName>ppt_x</p:attrName>
                                          <p:attrName>ppt_y</p:attrName>
                                        </p:attrNameLst>
                                      </p:cBhvr>
                                      <p:rCtr x="2982" y="-8426"/>
                                    </p:animMotion>
                                  </p:childTnLst>
                                </p:cTn>
                              </p:par>
                              <p:par>
                                <p:cTn id="63" presetID="1" presetClass="entr" presetSubtype="0" fill="hold" grpId="0" nodeType="withEffect">
                                  <p:stCondLst>
                                    <p:cond delay="1500"/>
                                  </p:stCondLst>
                                  <p:childTnLst>
                                    <p:set>
                                      <p:cBhvr>
                                        <p:cTn id="64" dur="1" fill="hold">
                                          <p:stCondLst>
                                            <p:cond delay="0"/>
                                          </p:stCondLst>
                                        </p:cTn>
                                        <p:tgtEl>
                                          <p:spTgt spid="37"/>
                                        </p:tgtEl>
                                        <p:attrNameLst>
                                          <p:attrName>style.visibility</p:attrName>
                                        </p:attrNameLst>
                                      </p:cBhvr>
                                      <p:to>
                                        <p:strVal val="visible"/>
                                      </p:to>
                                    </p:set>
                                  </p:childTnLst>
                                </p:cTn>
                              </p:par>
                              <p:par>
                                <p:cTn id="65" presetID="37" presetClass="path" presetSubtype="0" repeatCount="indefinite" fill="hold" grpId="1" nodeType="withEffect">
                                  <p:stCondLst>
                                    <p:cond delay="1500"/>
                                  </p:stCondLst>
                                  <p:childTnLst>
                                    <p:animMotion origin="layout" path="M -0.10091 0.16389 C -0.0263 0.14121 -0.00013 0.04352 0.0004 -0.00925 " pathEditMode="relative" rAng="0" ptsTypes="AA">
                                      <p:cBhvr>
                                        <p:cTn id="66" dur="1750" fill="hold"/>
                                        <p:tgtEl>
                                          <p:spTgt spid="37"/>
                                        </p:tgtEl>
                                        <p:attrNameLst>
                                          <p:attrName>ppt_x</p:attrName>
                                          <p:attrName>ppt_y</p:attrName>
                                        </p:attrNameLst>
                                      </p:cBhvr>
                                      <p:rCtr x="5065" y="-8657"/>
                                    </p:animMotion>
                                  </p:childTnLst>
                                </p:cTn>
                              </p:par>
                              <p:par>
                                <p:cTn id="67" presetID="1" presetClass="entr" presetSubtype="0" fill="hold" grpId="0" nodeType="withEffect">
                                  <p:stCondLst>
                                    <p:cond delay="1550"/>
                                  </p:stCondLst>
                                  <p:childTnLst>
                                    <p:set>
                                      <p:cBhvr>
                                        <p:cTn id="68" dur="1" fill="hold">
                                          <p:stCondLst>
                                            <p:cond delay="0"/>
                                          </p:stCondLst>
                                        </p:cTn>
                                        <p:tgtEl>
                                          <p:spTgt spid="27"/>
                                        </p:tgtEl>
                                        <p:attrNameLst>
                                          <p:attrName>style.visibility</p:attrName>
                                        </p:attrNameLst>
                                      </p:cBhvr>
                                      <p:to>
                                        <p:strVal val="visible"/>
                                      </p:to>
                                    </p:set>
                                  </p:childTnLst>
                                </p:cTn>
                              </p:par>
                              <p:par>
                                <p:cTn id="69" presetID="37" presetClass="path" presetSubtype="0" repeatCount="indefinite" fill="hold" grpId="1" nodeType="withEffect">
                                  <p:stCondLst>
                                    <p:cond delay="1550"/>
                                  </p:stCondLst>
                                  <p:childTnLst>
                                    <p:animMotion origin="layout" path="M -0.08203 0.06435 C 0.00352 0.04884 0.03021 -0.0581 0.03034 -0.11273 " pathEditMode="relative" rAng="0" ptsTypes="AA">
                                      <p:cBhvr>
                                        <p:cTn id="70" dur="1750" fill="hold"/>
                                        <p:tgtEl>
                                          <p:spTgt spid="27"/>
                                        </p:tgtEl>
                                        <p:attrNameLst>
                                          <p:attrName>ppt_x</p:attrName>
                                          <p:attrName>ppt_y</p:attrName>
                                        </p:attrNameLst>
                                      </p:cBhvr>
                                      <p:rCtr x="5612" y="-8866"/>
                                    </p:animMotion>
                                  </p:childTnLst>
                                </p:cTn>
                              </p:par>
                              <p:par>
                                <p:cTn id="71" presetID="1" presetClass="entr" presetSubtype="0" fill="hold" grpId="0" nodeType="withEffect">
                                  <p:stCondLst>
                                    <p:cond delay="1600"/>
                                  </p:stCondLst>
                                  <p:childTnLst>
                                    <p:set>
                                      <p:cBhvr>
                                        <p:cTn id="72" dur="1" fill="hold">
                                          <p:stCondLst>
                                            <p:cond delay="0"/>
                                          </p:stCondLst>
                                        </p:cTn>
                                        <p:tgtEl>
                                          <p:spTgt spid="33"/>
                                        </p:tgtEl>
                                        <p:attrNameLst>
                                          <p:attrName>style.visibility</p:attrName>
                                        </p:attrNameLst>
                                      </p:cBhvr>
                                      <p:to>
                                        <p:strVal val="visible"/>
                                      </p:to>
                                    </p:set>
                                  </p:childTnLst>
                                </p:cTn>
                              </p:par>
                              <p:par>
                                <p:cTn id="73" presetID="37" presetClass="path" presetSubtype="0" repeatCount="indefinite" fill="hold" grpId="1" nodeType="withEffect">
                                  <p:stCondLst>
                                    <p:cond delay="1600"/>
                                  </p:stCondLst>
                                  <p:childTnLst>
                                    <p:animMotion origin="layout" path="M -0.01693 0.01806 C 0.02773 -0.01944 0.04244 -0.10277 0.0427 -0.15625 " pathEditMode="relative" rAng="0" ptsTypes="AA">
                                      <p:cBhvr>
                                        <p:cTn id="74" dur="1250" fill="hold"/>
                                        <p:tgtEl>
                                          <p:spTgt spid="33"/>
                                        </p:tgtEl>
                                        <p:attrNameLst>
                                          <p:attrName>ppt_x</p:attrName>
                                          <p:attrName>ppt_y</p:attrName>
                                        </p:attrNameLst>
                                      </p:cBhvr>
                                      <p:rCtr x="2982" y="-8727"/>
                                    </p:animMotion>
                                  </p:childTnLst>
                                </p:cTn>
                              </p:par>
                              <p:par>
                                <p:cTn id="75" presetID="1" presetClass="entr" presetSubtype="0" fill="hold" grpId="0" nodeType="withEffect">
                                  <p:stCondLst>
                                    <p:cond delay="1650"/>
                                  </p:stCondLst>
                                  <p:childTnLst>
                                    <p:set>
                                      <p:cBhvr>
                                        <p:cTn id="76" dur="1" fill="hold">
                                          <p:stCondLst>
                                            <p:cond delay="0"/>
                                          </p:stCondLst>
                                        </p:cTn>
                                        <p:tgtEl>
                                          <p:spTgt spid="40"/>
                                        </p:tgtEl>
                                        <p:attrNameLst>
                                          <p:attrName>style.visibility</p:attrName>
                                        </p:attrNameLst>
                                      </p:cBhvr>
                                      <p:to>
                                        <p:strVal val="visible"/>
                                      </p:to>
                                    </p:set>
                                  </p:childTnLst>
                                </p:cTn>
                              </p:par>
                              <p:par>
                                <p:cTn id="77" presetID="37" presetClass="path" presetSubtype="0" repeatCount="indefinite" fill="hold" grpId="1" nodeType="withEffect">
                                  <p:stCondLst>
                                    <p:cond delay="1650"/>
                                  </p:stCondLst>
                                  <p:childTnLst>
                                    <p:animMotion origin="layout" path="M -0.06719 0.1206 C -0.03568 0.10555 0.00625 0.03009 0.00456 -0.05301 " pathEditMode="relative" rAng="0" ptsTypes="AA">
                                      <p:cBhvr>
                                        <p:cTn id="78" dur="2000" fill="hold"/>
                                        <p:tgtEl>
                                          <p:spTgt spid="40"/>
                                        </p:tgtEl>
                                        <p:attrNameLst>
                                          <p:attrName>ppt_x</p:attrName>
                                          <p:attrName>ppt_y</p:attrName>
                                        </p:attrNameLst>
                                      </p:cBhvr>
                                      <p:rCtr x="3581" y="-8681"/>
                                    </p:animMotion>
                                  </p:childTnLst>
                                </p:cTn>
                              </p:par>
                              <p:par>
                                <p:cTn id="79" presetID="1" presetClass="entr" presetSubtype="0" fill="hold" grpId="0" nodeType="withEffect">
                                  <p:stCondLst>
                                    <p:cond delay="1700"/>
                                  </p:stCondLst>
                                  <p:childTnLst>
                                    <p:set>
                                      <p:cBhvr>
                                        <p:cTn id="80" dur="1" fill="hold">
                                          <p:stCondLst>
                                            <p:cond delay="0"/>
                                          </p:stCondLst>
                                        </p:cTn>
                                        <p:tgtEl>
                                          <p:spTgt spid="41"/>
                                        </p:tgtEl>
                                        <p:attrNameLst>
                                          <p:attrName>style.visibility</p:attrName>
                                        </p:attrNameLst>
                                      </p:cBhvr>
                                      <p:to>
                                        <p:strVal val="visible"/>
                                      </p:to>
                                    </p:set>
                                  </p:childTnLst>
                                </p:cTn>
                              </p:par>
                              <p:par>
                                <p:cTn id="81" presetID="37" presetClass="path" presetSubtype="0" repeatCount="indefinite" fill="hold" grpId="1" nodeType="withEffect">
                                  <p:stCondLst>
                                    <p:cond delay="1700"/>
                                  </p:stCondLst>
                                  <p:childTnLst>
                                    <p:animMotion origin="layout" path="M 0.03907 0.09977 C 0.02058 0.08218 -0.00508 0.02014 -0.00664 -0.0743 " pathEditMode="relative" rAng="0" ptsTypes="AA">
                                      <p:cBhvr>
                                        <p:cTn id="82" dur="1500" fill="hold"/>
                                        <p:tgtEl>
                                          <p:spTgt spid="41"/>
                                        </p:tgtEl>
                                        <p:attrNameLst>
                                          <p:attrName>ppt_x</p:attrName>
                                          <p:attrName>ppt_y</p:attrName>
                                        </p:attrNameLst>
                                      </p:cBhvr>
                                      <p:rCtr x="-2292" y="-8704"/>
                                    </p:animMotion>
                                  </p:childTnLst>
                                </p:cTn>
                              </p:par>
                              <p:par>
                                <p:cTn id="83" presetID="1" presetClass="entr" presetSubtype="0" fill="hold" grpId="0" nodeType="withEffect">
                                  <p:stCondLst>
                                    <p:cond delay="2250"/>
                                  </p:stCondLst>
                                  <p:childTnLst>
                                    <p:set>
                                      <p:cBhvr>
                                        <p:cTn id="84" dur="1" fill="hold">
                                          <p:stCondLst>
                                            <p:cond delay="0"/>
                                          </p:stCondLst>
                                        </p:cTn>
                                        <p:tgtEl>
                                          <p:spTgt spid="82"/>
                                        </p:tgtEl>
                                        <p:attrNameLst>
                                          <p:attrName>style.visibility</p:attrName>
                                        </p:attrNameLst>
                                      </p:cBhvr>
                                      <p:to>
                                        <p:strVal val="visible"/>
                                      </p:to>
                                    </p:set>
                                  </p:childTnLst>
                                </p:cTn>
                              </p:par>
                              <p:par>
                                <p:cTn id="85" presetID="37" presetClass="path" presetSubtype="0" repeatCount="indefinite" fill="hold" grpId="1" nodeType="withEffect">
                                  <p:stCondLst>
                                    <p:cond delay="2250"/>
                                  </p:stCondLst>
                                  <p:childTnLst>
                                    <p:animMotion origin="layout" path="M -0.01914 0.03056 C -0.01367 0.00741 0.0155 -7.40741E-7 0.01537 -0.05856 " pathEditMode="relative" rAng="0" ptsTypes="AA">
                                      <p:cBhvr>
                                        <p:cTn id="86" dur="1000" fill="hold"/>
                                        <p:tgtEl>
                                          <p:spTgt spid="82"/>
                                        </p:tgtEl>
                                        <p:attrNameLst>
                                          <p:attrName>ppt_x</p:attrName>
                                          <p:attrName>ppt_y</p:attrName>
                                        </p:attrNameLst>
                                      </p:cBhvr>
                                      <p:rCtr x="1719" y="-4468"/>
                                    </p:animMotion>
                                  </p:childTnLst>
                                </p:cTn>
                              </p:par>
                              <p:par>
                                <p:cTn id="87" presetID="1" presetClass="entr" presetSubtype="0" fill="hold" grpId="0" nodeType="withEffect">
                                  <p:stCondLst>
                                    <p:cond delay="2300"/>
                                  </p:stCondLst>
                                  <p:childTnLst>
                                    <p:set>
                                      <p:cBhvr>
                                        <p:cTn id="88" dur="1" fill="hold">
                                          <p:stCondLst>
                                            <p:cond delay="0"/>
                                          </p:stCondLst>
                                        </p:cTn>
                                        <p:tgtEl>
                                          <p:spTgt spid="81"/>
                                        </p:tgtEl>
                                        <p:attrNameLst>
                                          <p:attrName>style.visibility</p:attrName>
                                        </p:attrNameLst>
                                      </p:cBhvr>
                                      <p:to>
                                        <p:strVal val="visible"/>
                                      </p:to>
                                    </p:set>
                                  </p:childTnLst>
                                </p:cTn>
                              </p:par>
                              <p:par>
                                <p:cTn id="89" presetID="37" presetClass="path" presetSubtype="0" repeatCount="indefinite" fill="hold" grpId="1" nodeType="withEffect">
                                  <p:stCondLst>
                                    <p:cond delay="2300"/>
                                  </p:stCondLst>
                                  <p:childTnLst>
                                    <p:animMotion origin="layout" path="M 0.03581 0.03958 C 0.03581 0.00857 -0.03294 -0.00139 -0.03294 -0.05255 " pathEditMode="relative" rAng="0" ptsTypes="AA">
                                      <p:cBhvr>
                                        <p:cTn id="90" dur="1000" fill="hold"/>
                                        <p:tgtEl>
                                          <p:spTgt spid="81"/>
                                        </p:tgtEl>
                                        <p:attrNameLst>
                                          <p:attrName>ppt_x</p:attrName>
                                          <p:attrName>ppt_y</p:attrName>
                                        </p:attrNameLst>
                                      </p:cBhvr>
                                      <p:rCtr x="-3438" y="-4606"/>
                                    </p:animMotion>
                                  </p:childTnLst>
                                </p:cTn>
                              </p:par>
                              <p:par>
                                <p:cTn id="91" presetID="1" presetClass="entr" presetSubtype="0" fill="hold" grpId="0" nodeType="withEffect">
                                  <p:stCondLst>
                                    <p:cond delay="2350"/>
                                  </p:stCondLst>
                                  <p:childTnLst>
                                    <p:set>
                                      <p:cBhvr>
                                        <p:cTn id="92" dur="1" fill="hold">
                                          <p:stCondLst>
                                            <p:cond delay="0"/>
                                          </p:stCondLst>
                                        </p:cTn>
                                        <p:tgtEl>
                                          <p:spTgt spid="83"/>
                                        </p:tgtEl>
                                        <p:attrNameLst>
                                          <p:attrName>style.visibility</p:attrName>
                                        </p:attrNameLst>
                                      </p:cBhvr>
                                      <p:to>
                                        <p:strVal val="visible"/>
                                      </p:to>
                                    </p:set>
                                  </p:childTnLst>
                                </p:cTn>
                              </p:par>
                              <p:par>
                                <p:cTn id="93" presetID="42" presetClass="path" presetSubtype="0" repeatCount="indefinite" fill="hold" grpId="1" nodeType="withEffect">
                                  <p:stCondLst>
                                    <p:cond delay="2350"/>
                                  </p:stCondLst>
                                  <p:childTnLst>
                                    <p:animMotion origin="layout" path="M -2.08333E-7 -4.44444E-6 L -2.08333E-7 0.08704 " pathEditMode="relative" rAng="0" ptsTypes="AA">
                                      <p:cBhvr>
                                        <p:cTn id="94" dur="1000" spd="-100000" fill="hold"/>
                                        <p:tgtEl>
                                          <p:spTgt spid="83"/>
                                        </p:tgtEl>
                                        <p:attrNameLst>
                                          <p:attrName>ppt_x</p:attrName>
                                          <p:attrName>ppt_y</p:attrName>
                                        </p:attrNameLst>
                                      </p:cBhvr>
                                      <p:rCtr x="0" y="4352"/>
                                    </p:animMotion>
                                  </p:childTnLst>
                                </p:cTn>
                              </p:par>
                              <p:par>
                                <p:cTn id="95" presetID="1" presetClass="entr" presetSubtype="0" fill="hold" grpId="0" nodeType="withEffect">
                                  <p:stCondLst>
                                    <p:cond delay="2400"/>
                                  </p:stCondLst>
                                  <p:childTnLst>
                                    <p:set>
                                      <p:cBhvr>
                                        <p:cTn id="96" dur="1" fill="hold">
                                          <p:stCondLst>
                                            <p:cond delay="0"/>
                                          </p:stCondLst>
                                        </p:cTn>
                                        <p:tgtEl>
                                          <p:spTgt spid="84"/>
                                        </p:tgtEl>
                                        <p:attrNameLst>
                                          <p:attrName>style.visibility</p:attrName>
                                        </p:attrNameLst>
                                      </p:cBhvr>
                                      <p:to>
                                        <p:strVal val="visible"/>
                                      </p:to>
                                    </p:set>
                                  </p:childTnLst>
                                </p:cTn>
                              </p:par>
                              <p:par>
                                <p:cTn id="97" presetID="37" presetClass="path" presetSubtype="0" repeatCount="indefinite" fill="hold" grpId="1" nodeType="withEffect">
                                  <p:stCondLst>
                                    <p:cond delay="2400"/>
                                  </p:stCondLst>
                                  <p:childTnLst>
                                    <p:animMotion origin="layout" path="M 0.03112 0.06389 C 0.0306 0.03565 -0.00299 0.03333 -0.00378 -0.03125 " pathEditMode="relative" rAng="0" ptsTypes="AA">
                                      <p:cBhvr>
                                        <p:cTn id="98" dur="1000" fill="hold"/>
                                        <p:tgtEl>
                                          <p:spTgt spid="84"/>
                                        </p:tgtEl>
                                        <p:attrNameLst>
                                          <p:attrName>ppt_x</p:attrName>
                                          <p:attrName>ppt_y</p:attrName>
                                        </p:attrNameLst>
                                      </p:cBhvr>
                                      <p:rCtr x="-1745" y="-4769"/>
                                    </p:animMotion>
                                  </p:childTnLst>
                                </p:cTn>
                              </p:par>
                              <p:par>
                                <p:cTn id="99" presetID="1" presetClass="entr" presetSubtype="0" fill="hold" grpId="0" nodeType="withEffect">
                                  <p:stCondLst>
                                    <p:cond delay="2450"/>
                                  </p:stCondLst>
                                  <p:childTnLst>
                                    <p:set>
                                      <p:cBhvr>
                                        <p:cTn id="100" dur="1" fill="hold">
                                          <p:stCondLst>
                                            <p:cond delay="0"/>
                                          </p:stCondLst>
                                        </p:cTn>
                                        <p:tgtEl>
                                          <p:spTgt spid="80"/>
                                        </p:tgtEl>
                                        <p:attrNameLst>
                                          <p:attrName>style.visibility</p:attrName>
                                        </p:attrNameLst>
                                      </p:cBhvr>
                                      <p:to>
                                        <p:strVal val="visible"/>
                                      </p:to>
                                    </p:set>
                                  </p:childTnLst>
                                </p:cTn>
                              </p:par>
                              <p:par>
                                <p:cTn id="101" presetID="37" presetClass="path" presetSubtype="0" repeatCount="indefinite" fill="hold" grpId="1" nodeType="withEffect">
                                  <p:stCondLst>
                                    <p:cond delay="2450"/>
                                  </p:stCondLst>
                                  <p:childTnLst>
                                    <p:animMotion origin="layout" path="M -0.05599 0.05625 C -0.05599 0.03102 0.01172 0.01713 0.01237 -0.03357 " pathEditMode="relative" rAng="0" ptsTypes="AA">
                                      <p:cBhvr>
                                        <p:cTn id="102" dur="1000" fill="hold"/>
                                        <p:tgtEl>
                                          <p:spTgt spid="80"/>
                                        </p:tgtEl>
                                        <p:attrNameLst>
                                          <p:attrName>ppt_x</p:attrName>
                                          <p:attrName>ppt_y</p:attrName>
                                        </p:attrNameLst>
                                      </p:cBhvr>
                                      <p:rCtr x="3411" y="-4491"/>
                                    </p:animMotion>
                                  </p:childTnLst>
                                </p:cTn>
                              </p:par>
                              <p:par>
                                <p:cTn id="103" presetID="1" presetClass="entr" presetSubtype="0" fill="hold" grpId="0" nodeType="withEffect">
                                  <p:stCondLst>
                                    <p:cond delay="3050"/>
                                  </p:stCondLst>
                                  <p:childTnLst>
                                    <p:set>
                                      <p:cBhvr>
                                        <p:cTn id="104" dur="1" fill="hold">
                                          <p:stCondLst>
                                            <p:cond delay="0"/>
                                          </p:stCondLst>
                                        </p:cTn>
                                        <p:tgtEl>
                                          <p:spTgt spid="85"/>
                                        </p:tgtEl>
                                        <p:attrNameLst>
                                          <p:attrName>style.visibility</p:attrName>
                                        </p:attrNameLst>
                                      </p:cBhvr>
                                      <p:to>
                                        <p:strVal val="visible"/>
                                      </p:to>
                                    </p:set>
                                  </p:childTnLst>
                                </p:cTn>
                              </p:par>
                              <p:par>
                                <p:cTn id="105" presetID="37" presetClass="path" presetSubtype="0" repeatCount="indefinite" fill="hold" grpId="1" nodeType="withEffect">
                                  <p:stCondLst>
                                    <p:cond delay="3050"/>
                                  </p:stCondLst>
                                  <p:childTnLst>
                                    <p:animMotion origin="layout" path="M 0.01849 0.03565 C 0.01784 0.00718 -0.01562 0.00486 -0.01641 -0.05949 " pathEditMode="relative" rAng="0" ptsTypes="AA">
                                      <p:cBhvr>
                                        <p:cTn id="106" dur="1150" fill="hold"/>
                                        <p:tgtEl>
                                          <p:spTgt spid="85"/>
                                        </p:tgtEl>
                                        <p:attrNameLst>
                                          <p:attrName>ppt_x</p:attrName>
                                          <p:attrName>ppt_y</p:attrName>
                                        </p:attrNameLst>
                                      </p:cBhvr>
                                      <p:rCtr x="-1745" y="-4769"/>
                                    </p:animMotion>
                                  </p:childTnLst>
                                </p:cTn>
                              </p:par>
                              <p:par>
                                <p:cTn id="107" presetID="1" presetClass="entr" presetSubtype="0" fill="hold" grpId="0" nodeType="withEffect">
                                  <p:stCondLst>
                                    <p:cond delay="3000"/>
                                  </p:stCondLst>
                                  <p:childTnLst>
                                    <p:set>
                                      <p:cBhvr>
                                        <p:cTn id="108" dur="1" fill="hold">
                                          <p:stCondLst>
                                            <p:cond delay="0"/>
                                          </p:stCondLst>
                                        </p:cTn>
                                        <p:tgtEl>
                                          <p:spTgt spid="89"/>
                                        </p:tgtEl>
                                        <p:attrNameLst>
                                          <p:attrName>style.visibility</p:attrName>
                                        </p:attrNameLst>
                                      </p:cBhvr>
                                      <p:to>
                                        <p:strVal val="visible"/>
                                      </p:to>
                                    </p:set>
                                  </p:childTnLst>
                                </p:cTn>
                              </p:par>
                              <p:par>
                                <p:cTn id="109" presetID="37" presetClass="path" presetSubtype="0" repeatCount="indefinite" fill="hold" grpId="1" nodeType="withEffect">
                                  <p:stCondLst>
                                    <p:cond delay="3000"/>
                                  </p:stCondLst>
                                  <p:childTnLst>
                                    <p:animMotion origin="layout" path="M -0.05599 0.05625 C -0.05599 0.03102 0.01172 0.01713 0.01237 -0.03357 " pathEditMode="relative" rAng="0" ptsTypes="AA">
                                      <p:cBhvr>
                                        <p:cTn id="110" dur="1100" fill="hold"/>
                                        <p:tgtEl>
                                          <p:spTgt spid="89"/>
                                        </p:tgtEl>
                                        <p:attrNameLst>
                                          <p:attrName>ppt_x</p:attrName>
                                          <p:attrName>ppt_y</p:attrName>
                                        </p:attrNameLst>
                                      </p:cBhvr>
                                      <p:rCtr x="3411" y="-4491"/>
                                    </p:animMotion>
                                  </p:childTnLst>
                                </p:cTn>
                              </p:par>
                              <p:par>
                                <p:cTn id="111" presetID="1" presetClass="entr" presetSubtype="0" fill="hold" grpId="0" nodeType="withEffect">
                                  <p:stCondLst>
                                    <p:cond delay="3250"/>
                                  </p:stCondLst>
                                  <p:childTnLst>
                                    <p:set>
                                      <p:cBhvr>
                                        <p:cTn id="112" dur="1" fill="hold">
                                          <p:stCondLst>
                                            <p:cond delay="0"/>
                                          </p:stCondLst>
                                        </p:cTn>
                                        <p:tgtEl>
                                          <p:spTgt spid="87"/>
                                        </p:tgtEl>
                                        <p:attrNameLst>
                                          <p:attrName>style.visibility</p:attrName>
                                        </p:attrNameLst>
                                      </p:cBhvr>
                                      <p:to>
                                        <p:strVal val="visible"/>
                                      </p:to>
                                    </p:set>
                                  </p:childTnLst>
                                </p:cTn>
                              </p:par>
                              <p:par>
                                <p:cTn id="113" presetID="42" presetClass="path" presetSubtype="0" repeatCount="indefinite" fill="hold" grpId="1" nodeType="withEffect">
                                  <p:stCondLst>
                                    <p:cond delay="3250"/>
                                  </p:stCondLst>
                                  <p:childTnLst>
                                    <p:animMotion origin="layout" path="M 3.54167E-6 1.85185E-6 L 3.54167E-6 0.06065 " pathEditMode="relative" rAng="0" ptsTypes="AA">
                                      <p:cBhvr>
                                        <p:cTn id="114" dur="1000" spd="-100000" fill="hold"/>
                                        <p:tgtEl>
                                          <p:spTgt spid="87"/>
                                        </p:tgtEl>
                                        <p:attrNameLst>
                                          <p:attrName>ppt_x</p:attrName>
                                          <p:attrName>ppt_y</p:attrName>
                                        </p:attrNameLst>
                                      </p:cBhvr>
                                      <p:rCtr x="0" y="3032"/>
                                    </p:animMotion>
                                  </p:childTnLst>
                                </p:cTn>
                              </p:par>
                              <p:par>
                                <p:cTn id="115" presetID="1" presetClass="entr" presetSubtype="0" fill="hold" grpId="0" nodeType="withEffect">
                                  <p:stCondLst>
                                    <p:cond delay="3300"/>
                                  </p:stCondLst>
                                  <p:childTnLst>
                                    <p:set>
                                      <p:cBhvr>
                                        <p:cTn id="116" dur="1" fill="hold">
                                          <p:stCondLst>
                                            <p:cond delay="0"/>
                                          </p:stCondLst>
                                        </p:cTn>
                                        <p:tgtEl>
                                          <p:spTgt spid="88"/>
                                        </p:tgtEl>
                                        <p:attrNameLst>
                                          <p:attrName>style.visibility</p:attrName>
                                        </p:attrNameLst>
                                      </p:cBhvr>
                                      <p:to>
                                        <p:strVal val="visible"/>
                                      </p:to>
                                    </p:set>
                                  </p:childTnLst>
                                </p:cTn>
                              </p:par>
                              <p:par>
                                <p:cTn id="117" presetID="42" presetClass="path" presetSubtype="0" repeatCount="indefinite" fill="hold" grpId="1" nodeType="withEffect">
                                  <p:stCondLst>
                                    <p:cond delay="3300"/>
                                  </p:stCondLst>
                                  <p:childTnLst>
                                    <p:animMotion origin="layout" path="M -2.5E-6 -7.40741E-7 L -2.5E-6 0.07708 " pathEditMode="relative" rAng="0" ptsTypes="AA">
                                      <p:cBhvr>
                                        <p:cTn id="118" dur="750" spd="-100000" fill="hold"/>
                                        <p:tgtEl>
                                          <p:spTgt spid="88"/>
                                        </p:tgtEl>
                                        <p:attrNameLst>
                                          <p:attrName>ppt_x</p:attrName>
                                          <p:attrName>ppt_y</p:attrName>
                                        </p:attrNameLst>
                                      </p:cBhvr>
                                      <p:rCtr x="0" y="3843"/>
                                    </p:animMotion>
                                  </p:childTnLst>
                                </p:cTn>
                              </p:par>
                              <p:par>
                                <p:cTn id="119" presetID="1" presetClass="entr" presetSubtype="0" fill="hold" grpId="0" nodeType="withEffect">
                                  <p:stCondLst>
                                    <p:cond delay="3350"/>
                                  </p:stCondLst>
                                  <p:childTnLst>
                                    <p:set>
                                      <p:cBhvr>
                                        <p:cTn id="120" dur="1" fill="hold">
                                          <p:stCondLst>
                                            <p:cond delay="0"/>
                                          </p:stCondLst>
                                        </p:cTn>
                                        <p:tgtEl>
                                          <p:spTgt spid="90"/>
                                        </p:tgtEl>
                                        <p:attrNameLst>
                                          <p:attrName>style.visibility</p:attrName>
                                        </p:attrNameLst>
                                      </p:cBhvr>
                                      <p:to>
                                        <p:strVal val="visible"/>
                                      </p:to>
                                    </p:set>
                                  </p:childTnLst>
                                </p:cTn>
                              </p:par>
                              <p:par>
                                <p:cTn id="121" presetID="42" presetClass="path" presetSubtype="0" repeatCount="indefinite" fill="hold" grpId="1" nodeType="withEffect">
                                  <p:stCondLst>
                                    <p:cond delay="3350"/>
                                  </p:stCondLst>
                                  <p:childTnLst>
                                    <p:animMotion origin="layout" path="M 1.875E-6 -2.96296E-6 L 1.875E-6 0.07153 " pathEditMode="relative" rAng="0" ptsTypes="AA">
                                      <p:cBhvr>
                                        <p:cTn id="122" dur="850" spd="-100000" fill="hold"/>
                                        <p:tgtEl>
                                          <p:spTgt spid="90"/>
                                        </p:tgtEl>
                                        <p:attrNameLst>
                                          <p:attrName>ppt_x</p:attrName>
                                          <p:attrName>ppt_y</p:attrName>
                                        </p:attrNameLst>
                                      </p:cBhvr>
                                      <p:rCtr x="0" y="3565"/>
                                    </p:animMotion>
                                  </p:childTnLst>
                                </p:cTn>
                              </p:par>
                              <p:par>
                                <p:cTn id="123" presetID="1" presetClass="entr" presetSubtype="0" fill="hold" grpId="0" nodeType="withEffect">
                                  <p:stCondLst>
                                    <p:cond delay="3400"/>
                                  </p:stCondLst>
                                  <p:childTnLst>
                                    <p:set>
                                      <p:cBhvr>
                                        <p:cTn id="124" dur="1" fill="hold">
                                          <p:stCondLst>
                                            <p:cond delay="0"/>
                                          </p:stCondLst>
                                        </p:cTn>
                                        <p:tgtEl>
                                          <p:spTgt spid="91"/>
                                        </p:tgtEl>
                                        <p:attrNameLst>
                                          <p:attrName>style.visibility</p:attrName>
                                        </p:attrNameLst>
                                      </p:cBhvr>
                                      <p:to>
                                        <p:strVal val="visible"/>
                                      </p:to>
                                    </p:set>
                                  </p:childTnLst>
                                </p:cTn>
                              </p:par>
                              <p:par>
                                <p:cTn id="125" presetID="42" presetClass="path" presetSubtype="0" repeatCount="indefinite" fill="hold" grpId="1" nodeType="withEffect">
                                  <p:stCondLst>
                                    <p:cond delay="3400"/>
                                  </p:stCondLst>
                                  <p:childTnLst>
                                    <p:animMotion origin="layout" path="M -4.16667E-7 -3.7037E-6 L -4.16667E-7 0.05278 " pathEditMode="relative" rAng="0" ptsTypes="AA">
                                      <p:cBhvr>
                                        <p:cTn id="126" dur="1000" spd="-100000" fill="hold"/>
                                        <p:tgtEl>
                                          <p:spTgt spid="91"/>
                                        </p:tgtEl>
                                        <p:attrNameLst>
                                          <p:attrName>ppt_x</p:attrName>
                                          <p:attrName>ppt_y</p:attrName>
                                        </p:attrNameLst>
                                      </p:cBhvr>
                                      <p:rCtr x="0" y="2639"/>
                                    </p:animMotion>
                                  </p:childTnLst>
                                </p:cTn>
                              </p:par>
                              <p:par>
                                <p:cTn id="127" presetID="1" presetClass="entr" presetSubtype="0" fill="hold" grpId="0" nodeType="withEffect">
                                  <p:stCondLst>
                                    <p:cond delay="3450"/>
                                  </p:stCondLst>
                                  <p:childTnLst>
                                    <p:set>
                                      <p:cBhvr>
                                        <p:cTn id="128" dur="1" fill="hold">
                                          <p:stCondLst>
                                            <p:cond delay="0"/>
                                          </p:stCondLst>
                                        </p:cTn>
                                        <p:tgtEl>
                                          <p:spTgt spid="86"/>
                                        </p:tgtEl>
                                        <p:attrNameLst>
                                          <p:attrName>style.visibility</p:attrName>
                                        </p:attrNameLst>
                                      </p:cBhvr>
                                      <p:to>
                                        <p:strVal val="visible"/>
                                      </p:to>
                                    </p:set>
                                  </p:childTnLst>
                                </p:cTn>
                              </p:par>
                              <p:par>
                                <p:cTn id="129" presetID="42" presetClass="path" presetSubtype="0" repeatCount="indefinite" fill="hold" grpId="1" nodeType="withEffect">
                                  <p:stCondLst>
                                    <p:cond delay="3450"/>
                                  </p:stCondLst>
                                  <p:childTnLst>
                                    <p:animMotion origin="layout" path="M -4.375E-6 4.07407E-6 L -4.375E-6 0.07083 " pathEditMode="relative" rAng="0" ptsTypes="AA">
                                      <p:cBhvr>
                                        <p:cTn id="130" dur="750" spd="-100000" fill="hold"/>
                                        <p:tgtEl>
                                          <p:spTgt spid="86"/>
                                        </p:tgtEl>
                                        <p:attrNameLst>
                                          <p:attrName>ppt_x</p:attrName>
                                          <p:attrName>ppt_y</p:attrName>
                                        </p:attrNameLst>
                                      </p:cBhvr>
                                      <p:rCtr x="0" y="3542"/>
                                    </p:animMotion>
                                  </p:childTnLst>
                                </p:cTn>
                              </p:par>
                              <p:par>
                                <p:cTn id="131" presetID="1" presetClass="entr" presetSubtype="0" fill="hold" grpId="0" nodeType="withEffect">
                                  <p:stCondLst>
                                    <p:cond delay="4250"/>
                                  </p:stCondLst>
                                  <p:childTnLst>
                                    <p:set>
                                      <p:cBhvr>
                                        <p:cTn id="132" dur="1" fill="hold">
                                          <p:stCondLst>
                                            <p:cond delay="0"/>
                                          </p:stCondLst>
                                        </p:cTn>
                                        <p:tgtEl>
                                          <p:spTgt spid="96"/>
                                        </p:tgtEl>
                                        <p:attrNameLst>
                                          <p:attrName>style.visibility</p:attrName>
                                        </p:attrNameLst>
                                      </p:cBhvr>
                                      <p:to>
                                        <p:strVal val="visible"/>
                                      </p:to>
                                    </p:set>
                                  </p:childTnLst>
                                </p:cTn>
                              </p:par>
                              <p:par>
                                <p:cTn id="133" presetID="42" presetClass="path" presetSubtype="0" repeatCount="indefinite" fill="hold" grpId="1" nodeType="withEffect">
                                  <p:stCondLst>
                                    <p:cond delay="4250"/>
                                  </p:stCondLst>
                                  <p:childTnLst>
                                    <p:animMotion origin="layout" path="M 3.54167E-6 -0.00857 L 3.54167E-6 0.0412 " pathEditMode="relative" rAng="0" ptsTypes="AA">
                                      <p:cBhvr>
                                        <p:cTn id="134" dur="800" spd="-100000" fill="hold"/>
                                        <p:tgtEl>
                                          <p:spTgt spid="96"/>
                                        </p:tgtEl>
                                        <p:attrNameLst>
                                          <p:attrName>ppt_x</p:attrName>
                                          <p:attrName>ppt_y</p:attrName>
                                        </p:attrNameLst>
                                      </p:cBhvr>
                                      <p:rCtr x="0" y="2477"/>
                                    </p:animMotion>
                                  </p:childTnLst>
                                </p:cTn>
                              </p:par>
                              <p:par>
                                <p:cTn id="135" presetID="1" presetClass="entr" presetSubtype="0" fill="hold" grpId="0" nodeType="withEffect">
                                  <p:stCondLst>
                                    <p:cond delay="4300"/>
                                  </p:stCondLst>
                                  <p:childTnLst>
                                    <p:set>
                                      <p:cBhvr>
                                        <p:cTn id="136" dur="1" fill="hold">
                                          <p:stCondLst>
                                            <p:cond delay="0"/>
                                          </p:stCondLst>
                                        </p:cTn>
                                        <p:tgtEl>
                                          <p:spTgt spid="92"/>
                                        </p:tgtEl>
                                        <p:attrNameLst>
                                          <p:attrName>style.visibility</p:attrName>
                                        </p:attrNameLst>
                                      </p:cBhvr>
                                      <p:to>
                                        <p:strVal val="visible"/>
                                      </p:to>
                                    </p:set>
                                  </p:childTnLst>
                                </p:cTn>
                              </p:par>
                              <p:par>
                                <p:cTn id="137" presetID="42" presetClass="path" presetSubtype="0" repeatCount="indefinite" fill="hold" grpId="1" nodeType="withEffect">
                                  <p:stCondLst>
                                    <p:cond delay="4300"/>
                                  </p:stCondLst>
                                  <p:childTnLst>
                                    <p:animMotion origin="layout" path="M -4.16667E-7 -0.02269 L -4.16667E-7 0.02592 " pathEditMode="relative" rAng="0" ptsTypes="AA">
                                      <p:cBhvr>
                                        <p:cTn id="138" dur="1000" spd="-100000" fill="hold"/>
                                        <p:tgtEl>
                                          <p:spTgt spid="92"/>
                                        </p:tgtEl>
                                        <p:attrNameLst>
                                          <p:attrName>ppt_x</p:attrName>
                                          <p:attrName>ppt_y</p:attrName>
                                        </p:attrNameLst>
                                      </p:cBhvr>
                                      <p:rCtr x="0" y="2431"/>
                                    </p:animMotion>
                                  </p:childTnLst>
                                </p:cTn>
                              </p:par>
                              <p:par>
                                <p:cTn id="139" presetID="1" presetClass="entr" presetSubtype="0" fill="hold" grpId="0" nodeType="withEffect">
                                  <p:stCondLst>
                                    <p:cond delay="4350"/>
                                  </p:stCondLst>
                                  <p:childTnLst>
                                    <p:set>
                                      <p:cBhvr>
                                        <p:cTn id="140" dur="1" fill="hold">
                                          <p:stCondLst>
                                            <p:cond delay="0"/>
                                          </p:stCondLst>
                                        </p:cTn>
                                        <p:tgtEl>
                                          <p:spTgt spid="95"/>
                                        </p:tgtEl>
                                        <p:attrNameLst>
                                          <p:attrName>style.visibility</p:attrName>
                                        </p:attrNameLst>
                                      </p:cBhvr>
                                      <p:to>
                                        <p:strVal val="visible"/>
                                      </p:to>
                                    </p:set>
                                  </p:childTnLst>
                                </p:cTn>
                              </p:par>
                              <p:par>
                                <p:cTn id="141" presetID="42" presetClass="path" presetSubtype="0" repeatCount="indefinite" fill="hold" grpId="1" nodeType="withEffect">
                                  <p:stCondLst>
                                    <p:cond delay="4350"/>
                                  </p:stCondLst>
                                  <p:childTnLst>
                                    <p:animMotion origin="layout" path="M 1.875E-6 -3.7037E-7 L 1.875E-6 0.02176 " pathEditMode="relative" rAng="0" ptsTypes="AA">
                                      <p:cBhvr>
                                        <p:cTn id="142" dur="1200" spd="-100000" fill="hold"/>
                                        <p:tgtEl>
                                          <p:spTgt spid="95"/>
                                        </p:tgtEl>
                                        <p:attrNameLst>
                                          <p:attrName>ppt_x</p:attrName>
                                          <p:attrName>ppt_y</p:attrName>
                                        </p:attrNameLst>
                                      </p:cBhvr>
                                      <p:rCtr x="0" y="2176"/>
                                    </p:animMotion>
                                  </p:childTnLst>
                                </p:cTn>
                              </p:par>
                              <p:par>
                                <p:cTn id="143" presetID="1" presetClass="entr" presetSubtype="0" fill="hold" grpId="0" nodeType="withEffect">
                                  <p:stCondLst>
                                    <p:cond delay="4400"/>
                                  </p:stCondLst>
                                  <p:childTnLst>
                                    <p:set>
                                      <p:cBhvr>
                                        <p:cTn id="144" dur="1" fill="hold">
                                          <p:stCondLst>
                                            <p:cond delay="0"/>
                                          </p:stCondLst>
                                        </p:cTn>
                                        <p:tgtEl>
                                          <p:spTgt spid="100"/>
                                        </p:tgtEl>
                                        <p:attrNameLst>
                                          <p:attrName>style.visibility</p:attrName>
                                        </p:attrNameLst>
                                      </p:cBhvr>
                                      <p:to>
                                        <p:strVal val="visible"/>
                                      </p:to>
                                    </p:set>
                                  </p:childTnLst>
                                </p:cTn>
                              </p:par>
                              <p:par>
                                <p:cTn id="145" presetID="42" presetClass="path" presetSubtype="0" repeatCount="indefinite" fill="hold" grpId="1" nodeType="withEffect">
                                  <p:stCondLst>
                                    <p:cond delay="4400"/>
                                  </p:stCondLst>
                                  <p:childTnLst>
                                    <p:animMotion origin="layout" path="M -2.70833E-6 -3.7037E-7 L -2.70833E-6 0.02592 " pathEditMode="relative" rAng="0" ptsTypes="AA">
                                      <p:cBhvr>
                                        <p:cTn id="146" dur="1000" spd="-100000" fill="hold"/>
                                        <p:tgtEl>
                                          <p:spTgt spid="100"/>
                                        </p:tgtEl>
                                        <p:attrNameLst>
                                          <p:attrName>ppt_x</p:attrName>
                                          <p:attrName>ppt_y</p:attrName>
                                        </p:attrNameLst>
                                      </p:cBhvr>
                                      <p:rCtr x="0" y="2199"/>
                                    </p:animMotion>
                                  </p:childTnLst>
                                </p:cTn>
                              </p:par>
                              <p:par>
                                <p:cTn id="147" presetID="1" presetClass="entr" presetSubtype="0" fill="hold" grpId="0" nodeType="withEffect">
                                  <p:stCondLst>
                                    <p:cond delay="4450"/>
                                  </p:stCondLst>
                                  <p:childTnLst>
                                    <p:set>
                                      <p:cBhvr>
                                        <p:cTn id="148" dur="1" fill="hold">
                                          <p:stCondLst>
                                            <p:cond delay="0"/>
                                          </p:stCondLst>
                                        </p:cTn>
                                        <p:tgtEl>
                                          <p:spTgt spid="101"/>
                                        </p:tgtEl>
                                        <p:attrNameLst>
                                          <p:attrName>style.visibility</p:attrName>
                                        </p:attrNameLst>
                                      </p:cBhvr>
                                      <p:to>
                                        <p:strVal val="visible"/>
                                      </p:to>
                                    </p:set>
                                  </p:childTnLst>
                                </p:cTn>
                              </p:par>
                              <p:par>
                                <p:cTn id="149" presetID="42" presetClass="path" presetSubtype="0" repeatCount="indefinite" fill="hold" grpId="1" nodeType="withEffect">
                                  <p:stCondLst>
                                    <p:cond delay="4450"/>
                                  </p:stCondLst>
                                  <p:childTnLst>
                                    <p:animMotion origin="layout" path="M -4.375E-6 -0.00857 L -4.375E-6 0.0412 " pathEditMode="relative" rAng="0" ptsTypes="AA">
                                      <p:cBhvr>
                                        <p:cTn id="150" dur="750" spd="-100000" fill="hold"/>
                                        <p:tgtEl>
                                          <p:spTgt spid="101"/>
                                        </p:tgtEl>
                                        <p:attrNameLst>
                                          <p:attrName>ppt_x</p:attrName>
                                          <p:attrName>ppt_y</p:attrName>
                                        </p:attrNameLst>
                                      </p:cBhvr>
                                      <p:rCtr x="0" y="2477"/>
                                    </p:animMotion>
                                  </p:childTnLst>
                                </p:cTn>
                              </p:par>
                              <p:par>
                                <p:cTn id="151" presetID="1" presetClass="entr" presetSubtype="0" fill="hold" grpId="0" nodeType="withEffect">
                                  <p:stCondLst>
                                    <p:cond delay="5050"/>
                                  </p:stCondLst>
                                  <p:childTnLst>
                                    <p:set>
                                      <p:cBhvr>
                                        <p:cTn id="152" dur="1" fill="hold">
                                          <p:stCondLst>
                                            <p:cond delay="0"/>
                                          </p:stCondLst>
                                        </p:cTn>
                                        <p:tgtEl>
                                          <p:spTgt spid="94"/>
                                        </p:tgtEl>
                                        <p:attrNameLst>
                                          <p:attrName>style.visibility</p:attrName>
                                        </p:attrNameLst>
                                      </p:cBhvr>
                                      <p:to>
                                        <p:strVal val="visible"/>
                                      </p:to>
                                    </p:set>
                                  </p:childTnLst>
                                </p:cTn>
                              </p:par>
                              <p:par>
                                <p:cTn id="153" presetID="42" presetClass="path" presetSubtype="0" repeatCount="indefinite" fill="hold" grpId="1" nodeType="withEffect">
                                  <p:stCondLst>
                                    <p:cond delay="5050"/>
                                  </p:stCondLst>
                                  <p:childTnLst>
                                    <p:animMotion origin="layout" path="M 3.54167E-6 -0.09653 L 3.54167E-6 0.07523 " pathEditMode="relative" rAng="0" ptsTypes="AA">
                                      <p:cBhvr>
                                        <p:cTn id="154" dur="1250" spd="-100000" fill="hold"/>
                                        <p:tgtEl>
                                          <p:spTgt spid="94"/>
                                        </p:tgtEl>
                                        <p:attrNameLst>
                                          <p:attrName>ppt_x</p:attrName>
                                          <p:attrName>ppt_y</p:attrName>
                                        </p:attrNameLst>
                                      </p:cBhvr>
                                      <p:rCtr x="0" y="8588"/>
                                    </p:animMotion>
                                  </p:childTnLst>
                                </p:cTn>
                              </p:par>
                              <p:par>
                                <p:cTn id="155" presetID="1" presetClass="entr" presetSubtype="0" fill="hold" grpId="0" nodeType="withEffect">
                                  <p:stCondLst>
                                    <p:cond delay="5100"/>
                                  </p:stCondLst>
                                  <p:childTnLst>
                                    <p:set>
                                      <p:cBhvr>
                                        <p:cTn id="156" dur="1" fill="hold">
                                          <p:stCondLst>
                                            <p:cond delay="0"/>
                                          </p:stCondLst>
                                        </p:cTn>
                                        <p:tgtEl>
                                          <p:spTgt spid="93"/>
                                        </p:tgtEl>
                                        <p:attrNameLst>
                                          <p:attrName>style.visibility</p:attrName>
                                        </p:attrNameLst>
                                      </p:cBhvr>
                                      <p:to>
                                        <p:strVal val="visible"/>
                                      </p:to>
                                    </p:set>
                                  </p:childTnLst>
                                </p:cTn>
                              </p:par>
                              <p:par>
                                <p:cTn id="157" presetID="42" presetClass="path" presetSubtype="0" repeatCount="indefinite" fill="hold" grpId="1" nodeType="withEffect">
                                  <p:stCondLst>
                                    <p:cond delay="5100"/>
                                  </p:stCondLst>
                                  <p:childTnLst>
                                    <p:animMotion origin="layout" path="M -4.16667E-6 -0.15556 L -4.16667E-6 -1.48148E-6 " pathEditMode="relative" rAng="0" ptsTypes="AA">
                                      <p:cBhvr>
                                        <p:cTn id="158" dur="1100" spd="-100000" fill="hold"/>
                                        <p:tgtEl>
                                          <p:spTgt spid="93"/>
                                        </p:tgtEl>
                                        <p:attrNameLst>
                                          <p:attrName>ppt_x</p:attrName>
                                          <p:attrName>ppt_y</p:attrName>
                                        </p:attrNameLst>
                                      </p:cBhvr>
                                      <p:rCtr x="0" y="8519"/>
                                    </p:animMotion>
                                  </p:childTnLst>
                                </p:cTn>
                              </p:par>
                              <p:par>
                                <p:cTn id="159" presetID="1" presetClass="entr" presetSubtype="0" fill="hold" grpId="0" nodeType="withEffect">
                                  <p:stCondLst>
                                    <p:cond delay="5150"/>
                                  </p:stCondLst>
                                  <p:childTnLst>
                                    <p:set>
                                      <p:cBhvr>
                                        <p:cTn id="160" dur="1" fill="hold">
                                          <p:stCondLst>
                                            <p:cond delay="0"/>
                                          </p:stCondLst>
                                        </p:cTn>
                                        <p:tgtEl>
                                          <p:spTgt spid="102"/>
                                        </p:tgtEl>
                                        <p:attrNameLst>
                                          <p:attrName>style.visibility</p:attrName>
                                        </p:attrNameLst>
                                      </p:cBhvr>
                                      <p:to>
                                        <p:strVal val="visible"/>
                                      </p:to>
                                    </p:set>
                                  </p:childTnLst>
                                </p:cTn>
                              </p:par>
                              <p:par>
                                <p:cTn id="161" presetID="42" presetClass="path" presetSubtype="0" repeatCount="indefinite" fill="hold" grpId="1" nodeType="withEffect">
                                  <p:stCondLst>
                                    <p:cond delay="5150"/>
                                  </p:stCondLst>
                                  <p:childTnLst>
                                    <p:animMotion origin="layout" path="M -4.16667E-7 -0.19885 L -4.16667E-7 -0.02431 " pathEditMode="relative" rAng="0" ptsTypes="AA">
                                      <p:cBhvr>
                                        <p:cTn id="162" dur="1300" spd="-100000" fill="hold"/>
                                        <p:tgtEl>
                                          <p:spTgt spid="102"/>
                                        </p:tgtEl>
                                        <p:attrNameLst>
                                          <p:attrName>ppt_x</p:attrName>
                                          <p:attrName>ppt_y</p:attrName>
                                        </p:attrNameLst>
                                      </p:cBhvr>
                                      <p:rCtr x="0" y="8727"/>
                                    </p:animMotion>
                                  </p:childTnLst>
                                </p:cTn>
                              </p:par>
                              <p:par>
                                <p:cTn id="163" presetID="1" presetClass="entr" presetSubtype="0" fill="hold" grpId="0" nodeType="withEffect">
                                  <p:stCondLst>
                                    <p:cond delay="5200"/>
                                  </p:stCondLst>
                                  <p:childTnLst>
                                    <p:set>
                                      <p:cBhvr>
                                        <p:cTn id="164" dur="1" fill="hold">
                                          <p:stCondLst>
                                            <p:cond delay="0"/>
                                          </p:stCondLst>
                                        </p:cTn>
                                        <p:tgtEl>
                                          <p:spTgt spid="98"/>
                                        </p:tgtEl>
                                        <p:attrNameLst>
                                          <p:attrName>style.visibility</p:attrName>
                                        </p:attrNameLst>
                                      </p:cBhvr>
                                      <p:to>
                                        <p:strVal val="visible"/>
                                      </p:to>
                                    </p:set>
                                  </p:childTnLst>
                                </p:cTn>
                              </p:par>
                              <p:par>
                                <p:cTn id="165" presetID="42" presetClass="path" presetSubtype="0" repeatCount="indefinite" fill="hold" grpId="1" nodeType="withEffect">
                                  <p:stCondLst>
                                    <p:cond delay="5200"/>
                                  </p:stCondLst>
                                  <p:childTnLst>
                                    <p:animMotion origin="layout" path="M 2.08333E-6 -0.18379 L 2.08333E-6 0.03727 " pathEditMode="relative" rAng="0" ptsTypes="AA">
                                      <p:cBhvr>
                                        <p:cTn id="166" dur="1250" spd="-100000" fill="hold"/>
                                        <p:tgtEl>
                                          <p:spTgt spid="98"/>
                                        </p:tgtEl>
                                        <p:attrNameLst>
                                          <p:attrName>ppt_x</p:attrName>
                                          <p:attrName>ppt_y</p:attrName>
                                        </p:attrNameLst>
                                      </p:cBhvr>
                                      <p:rCtr x="0" y="11042"/>
                                    </p:animMotion>
                                  </p:childTnLst>
                                </p:cTn>
                              </p:par>
                              <p:par>
                                <p:cTn id="167" presetID="1" presetClass="entr" presetSubtype="0" fill="hold" grpId="0" nodeType="withEffect">
                                  <p:stCondLst>
                                    <p:cond delay="5250"/>
                                  </p:stCondLst>
                                  <p:childTnLst>
                                    <p:set>
                                      <p:cBhvr>
                                        <p:cTn id="168" dur="1" fill="hold">
                                          <p:stCondLst>
                                            <p:cond delay="0"/>
                                          </p:stCondLst>
                                        </p:cTn>
                                        <p:tgtEl>
                                          <p:spTgt spid="97"/>
                                        </p:tgtEl>
                                        <p:attrNameLst>
                                          <p:attrName>style.visibility</p:attrName>
                                        </p:attrNameLst>
                                      </p:cBhvr>
                                      <p:to>
                                        <p:strVal val="visible"/>
                                      </p:to>
                                    </p:set>
                                  </p:childTnLst>
                                </p:cTn>
                              </p:par>
                              <p:par>
                                <p:cTn id="169" presetID="42" presetClass="path" presetSubtype="0" repeatCount="indefinite" fill="hold" grpId="1" nodeType="withEffect">
                                  <p:stCondLst>
                                    <p:cond delay="5250"/>
                                  </p:stCondLst>
                                  <p:childTnLst>
                                    <p:animMotion origin="layout" path="M -2.5E-6 -0.12477 L -2.5E-6 0.04838 " pathEditMode="relative" rAng="0" ptsTypes="AA">
                                      <p:cBhvr>
                                        <p:cTn id="170" dur="1100" spd="-100000" fill="hold"/>
                                        <p:tgtEl>
                                          <p:spTgt spid="97"/>
                                        </p:tgtEl>
                                        <p:attrNameLst>
                                          <p:attrName>ppt_x</p:attrName>
                                          <p:attrName>ppt_y</p:attrName>
                                        </p:attrNameLst>
                                      </p:cBhvr>
                                      <p:rCtr x="0" y="8657"/>
                                    </p:animMotion>
                                  </p:childTnLst>
                                </p:cTn>
                              </p:par>
                              <p:par>
                                <p:cTn id="171" presetID="1" presetClass="entr" presetSubtype="0" fill="hold" grpId="0" nodeType="withEffect">
                                  <p:stCondLst>
                                    <p:cond delay="6450"/>
                                  </p:stCondLst>
                                  <p:childTnLst>
                                    <p:set>
                                      <p:cBhvr>
                                        <p:cTn id="172" dur="1" fill="hold">
                                          <p:stCondLst>
                                            <p:cond delay="0"/>
                                          </p:stCondLst>
                                        </p:cTn>
                                        <p:tgtEl>
                                          <p:spTgt spid="99"/>
                                        </p:tgtEl>
                                        <p:attrNameLst>
                                          <p:attrName>style.visibility</p:attrName>
                                        </p:attrNameLst>
                                      </p:cBhvr>
                                      <p:to>
                                        <p:strVal val="visible"/>
                                      </p:to>
                                    </p:set>
                                  </p:childTnLst>
                                </p:cTn>
                              </p:par>
                              <p:par>
                                <p:cTn id="173" presetID="42" presetClass="path" presetSubtype="0" repeatCount="indefinite" fill="hold" grpId="1" nodeType="withEffect">
                                  <p:stCondLst>
                                    <p:cond delay="6450"/>
                                  </p:stCondLst>
                                  <p:childTnLst>
                                    <p:animMotion origin="layout" path="M 2.08333E-6 -0.11921 L 2.08333E-6 0.05139 " pathEditMode="relative" rAng="0" ptsTypes="AA">
                                      <p:cBhvr>
                                        <p:cTn id="174" dur="1250" spd="-100000" fill="hold"/>
                                        <p:tgtEl>
                                          <p:spTgt spid="99"/>
                                        </p:tgtEl>
                                        <p:attrNameLst>
                                          <p:attrName>ppt_x</p:attrName>
                                          <p:attrName>ppt_y</p:attrName>
                                        </p:attrNameLst>
                                      </p:cBhvr>
                                      <p:rCtr x="0" y="8519"/>
                                    </p:animMotion>
                                  </p:childTnLst>
                                </p:cTn>
                              </p:par>
                              <p:par>
                                <p:cTn id="175" presetID="1" presetClass="entr" presetSubtype="0" fill="hold" grpId="0" nodeType="withEffect">
                                  <p:stCondLst>
                                    <p:cond delay="6500"/>
                                  </p:stCondLst>
                                  <p:childTnLst>
                                    <p:set>
                                      <p:cBhvr>
                                        <p:cTn id="176" dur="1" fill="hold">
                                          <p:stCondLst>
                                            <p:cond delay="0"/>
                                          </p:stCondLst>
                                        </p:cTn>
                                        <p:tgtEl>
                                          <p:spTgt spid="103"/>
                                        </p:tgtEl>
                                        <p:attrNameLst>
                                          <p:attrName>style.visibility</p:attrName>
                                        </p:attrNameLst>
                                      </p:cBhvr>
                                      <p:to>
                                        <p:strVal val="visible"/>
                                      </p:to>
                                    </p:set>
                                  </p:childTnLst>
                                </p:cTn>
                              </p:par>
                              <p:par>
                                <p:cTn id="177" presetID="42" presetClass="path" presetSubtype="0" repeatCount="indefinite" fill="hold" grpId="1" nodeType="withEffect">
                                  <p:stCondLst>
                                    <p:cond delay="6500"/>
                                  </p:stCondLst>
                                  <p:childTnLst>
                                    <p:animMotion origin="layout" path="M 3.54167E-6 -0.17014 L 3.54167E-6 0.00301 " pathEditMode="relative" rAng="0" ptsTypes="AA">
                                      <p:cBhvr>
                                        <p:cTn id="178" dur="1100" spd="-100000" fill="hold"/>
                                        <p:tgtEl>
                                          <p:spTgt spid="103"/>
                                        </p:tgtEl>
                                        <p:attrNameLst>
                                          <p:attrName>ppt_x</p:attrName>
                                          <p:attrName>ppt_y</p:attrName>
                                        </p:attrNameLst>
                                      </p:cBhvr>
                                      <p:rCtr x="0" y="8657"/>
                                    </p:animMotion>
                                  </p:childTnLst>
                                </p:cTn>
                              </p:par>
                              <p:par>
                                <p:cTn id="179" presetID="10" presetClass="entr" presetSubtype="0" fill="hold" grpId="0"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500"/>
                                        <p:tgtEl>
                                          <p:spTgt spid="53"/>
                                        </p:tgtEl>
                                      </p:cBhvr>
                                    </p:animEffect>
                                  </p:childTnLst>
                                </p:cTn>
                              </p:par>
                              <p:par>
                                <p:cTn id="182" presetID="42" presetClass="path" presetSubtype="0" decel="100000" fill="hold" grpId="1" nodeType="withEffect">
                                  <p:stCondLst>
                                    <p:cond delay="0"/>
                                  </p:stCondLst>
                                  <p:childTnLst>
                                    <p:animMotion origin="layout" path="M 0 0 L 0 0.03542 " pathEditMode="relative" rAng="0" ptsTypes="AA">
                                      <p:cBhvr>
                                        <p:cTn id="183" dur="700" spd="-100000" fill="hold"/>
                                        <p:tgtEl>
                                          <p:spTgt spid="53"/>
                                        </p:tgtEl>
                                        <p:attrNameLst>
                                          <p:attrName>ppt_x</p:attrName>
                                          <p:attrName>ppt_y</p:attrName>
                                        </p:attrNameLst>
                                      </p:cBhvr>
                                      <p:rCtr x="0" y="1759"/>
                                    </p:animMotion>
                                  </p:childTnLst>
                                </p:cTn>
                              </p:par>
                              <p:par>
                                <p:cTn id="184" presetID="10" presetClass="entr" presetSubtype="0" fill="hold" grpId="0" nodeType="withEffect">
                                  <p:stCondLst>
                                    <p:cond delay="0"/>
                                  </p:stCondLst>
                                  <p:childTnLst>
                                    <p:set>
                                      <p:cBhvr>
                                        <p:cTn id="185" dur="1" fill="hold">
                                          <p:stCondLst>
                                            <p:cond delay="0"/>
                                          </p:stCondLst>
                                        </p:cTn>
                                        <p:tgtEl>
                                          <p:spTgt spid="49"/>
                                        </p:tgtEl>
                                        <p:attrNameLst>
                                          <p:attrName>style.visibility</p:attrName>
                                        </p:attrNameLst>
                                      </p:cBhvr>
                                      <p:to>
                                        <p:strVal val="visible"/>
                                      </p:to>
                                    </p:set>
                                    <p:animEffect transition="in" filter="fade">
                                      <p:cBhvr>
                                        <p:cTn id="186" dur="500"/>
                                        <p:tgtEl>
                                          <p:spTgt spid="49"/>
                                        </p:tgtEl>
                                      </p:cBhvr>
                                    </p:animEffect>
                                  </p:childTnLst>
                                </p:cTn>
                              </p:par>
                              <p:par>
                                <p:cTn id="187" presetID="42" presetClass="path" presetSubtype="0" decel="100000" fill="hold" grpId="1" nodeType="withEffect">
                                  <p:stCondLst>
                                    <p:cond delay="0"/>
                                  </p:stCondLst>
                                  <p:childTnLst>
                                    <p:animMotion origin="layout" path="M 0 4.44444E-6 L 0 0.03541 " pathEditMode="relative" rAng="0" ptsTypes="AA">
                                      <p:cBhvr>
                                        <p:cTn id="188" dur="700" spd="-100000" fill="hold"/>
                                        <p:tgtEl>
                                          <p:spTgt spid="49"/>
                                        </p:tgtEl>
                                        <p:attrNameLst>
                                          <p:attrName>ppt_x</p:attrName>
                                          <p:attrName>ppt_y</p:attrName>
                                        </p:attrNameLst>
                                      </p:cBhvr>
                                      <p:rCtr x="0" y="1759"/>
                                    </p:animMotion>
                                  </p:childTnLst>
                                </p:cTn>
                              </p:par>
                              <p:par>
                                <p:cTn id="189" presetID="10" presetClass="entr" presetSubtype="0"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fade">
                                      <p:cBhvr>
                                        <p:cTn id="191" dur="500"/>
                                        <p:tgtEl>
                                          <p:spTgt spid="42"/>
                                        </p:tgtEl>
                                      </p:cBhvr>
                                    </p:animEffect>
                                  </p:childTnLst>
                                </p:cTn>
                              </p:par>
                              <p:par>
                                <p:cTn id="192" presetID="42" presetClass="path" presetSubtype="0" decel="100000" fill="hold" grpId="1" nodeType="withEffect">
                                  <p:stCondLst>
                                    <p:cond delay="0"/>
                                  </p:stCondLst>
                                  <p:childTnLst>
                                    <p:animMotion origin="layout" path="M 0 1.11111E-6 L 0 0.03542 " pathEditMode="relative" rAng="0" ptsTypes="AA">
                                      <p:cBhvr>
                                        <p:cTn id="193" dur="700" spd="-100000" fill="hold"/>
                                        <p:tgtEl>
                                          <p:spTgt spid="42"/>
                                        </p:tgtEl>
                                        <p:attrNameLst>
                                          <p:attrName>ppt_x</p:attrName>
                                          <p:attrName>ppt_y</p:attrName>
                                        </p:attrNameLst>
                                      </p:cBhvr>
                                      <p:rCtr x="0" y="1759"/>
                                    </p:animMotion>
                                  </p:childTnLst>
                                </p:cTn>
                              </p:par>
                              <p:par>
                                <p:cTn id="194" presetID="1" presetClass="entr" presetSubtype="0" fill="hold" grpId="0" nodeType="withEffect">
                                  <p:stCondLst>
                                    <p:cond delay="2350"/>
                                  </p:stCondLst>
                                  <p:childTnLst>
                                    <p:set>
                                      <p:cBhvr>
                                        <p:cTn id="195" dur="1" fill="hold">
                                          <p:stCondLst>
                                            <p:cond delay="0"/>
                                          </p:stCondLst>
                                        </p:cTn>
                                        <p:tgtEl>
                                          <p:spTgt spid="262"/>
                                        </p:tgtEl>
                                        <p:attrNameLst>
                                          <p:attrName>style.visibility</p:attrName>
                                        </p:attrNameLst>
                                      </p:cBhvr>
                                      <p:to>
                                        <p:strVal val="visible"/>
                                      </p:to>
                                    </p:set>
                                  </p:childTnLst>
                                </p:cTn>
                              </p:par>
                              <p:par>
                                <p:cTn id="196" presetID="42" presetClass="path" presetSubtype="0" repeatCount="indefinite" fill="hold" grpId="1" nodeType="withEffect">
                                  <p:stCondLst>
                                    <p:cond delay="2350"/>
                                  </p:stCondLst>
                                  <p:childTnLst>
                                    <p:animMotion origin="layout" path="M 3.54167E-6 -2.59259E-6 L 3.54167E-6 0.08704 " pathEditMode="relative" rAng="0" ptsTypes="AA">
                                      <p:cBhvr>
                                        <p:cTn id="197" dur="1000" spd="-100000" fill="hold"/>
                                        <p:tgtEl>
                                          <p:spTgt spid="262"/>
                                        </p:tgtEl>
                                        <p:attrNameLst>
                                          <p:attrName>ppt_x</p:attrName>
                                          <p:attrName>ppt_y</p:attrName>
                                        </p:attrNameLst>
                                      </p:cBhvr>
                                      <p:rCtr x="0" y="43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5" grpId="0" animBg="1"/>
      <p:bldP spid="95" grpId="1" animBg="1"/>
      <p:bldP spid="96" grpId="0" animBg="1"/>
      <p:bldP spid="96" grpId="1" animBg="1"/>
      <p:bldP spid="98" grpId="0" animBg="1"/>
      <p:bldP spid="98" grpId="1" animBg="1"/>
      <p:bldP spid="100" grpId="0" animBg="1"/>
      <p:bldP spid="100" grpId="1" animBg="1"/>
      <p:bldP spid="101" grpId="0" animBg="1"/>
      <p:bldP spid="101" grpId="1" animBg="1"/>
      <p:bldP spid="102" grpId="0" animBg="1"/>
      <p:bldP spid="102" grpId="1" animBg="1"/>
      <p:bldP spid="262" grpId="0" animBg="1"/>
      <p:bldP spid="262" grpId="1" animBg="1"/>
      <p:bldP spid="53" grpId="0" animBg="1"/>
      <p:bldP spid="53" grpId="1" animBg="1"/>
      <p:bldP spid="49" grpId="0" animBg="1"/>
      <p:bldP spid="49" grpId="1" animBg="1"/>
      <p:bldP spid="97" grpId="0" animBg="1"/>
      <p:bldP spid="97" grpId="1" animBg="1"/>
      <p:bldP spid="94" grpId="0" animBg="1"/>
      <p:bldP spid="94" grpId="1" animBg="1"/>
      <p:bldP spid="99" grpId="0" animBg="1"/>
      <p:bldP spid="9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4C0C-A236-6F6F-4D45-BBA7E98E4DBC}"/>
            </a:ext>
          </a:extLst>
        </p:cNvPr>
        <p:cNvGrpSpPr/>
        <p:nvPr/>
      </p:nvGrpSpPr>
      <p:grpSpPr>
        <a:xfrm>
          <a:off x="0" y="0"/>
          <a:ext cx="0" cy="0"/>
          <a:chOff x="0" y="0"/>
          <a:chExt cx="0" cy="0"/>
        </a:xfrm>
      </p:grpSpPr>
      <p:sp>
        <p:nvSpPr>
          <p:cNvPr id="103" name="Oval 102">
            <a:extLst>
              <a:ext uri="{FF2B5EF4-FFF2-40B4-BE49-F238E27FC236}">
                <a16:creationId xmlns:a16="http://schemas.microsoft.com/office/drawing/2014/main" id="{1260BDBA-B7FF-32C9-542A-49CC15B4B463}"/>
              </a:ext>
              <a:ext uri="{C183D7F6-B498-43B3-948B-1728B52AA6E4}">
                <adec:decorative xmlns:adec="http://schemas.microsoft.com/office/drawing/2017/decorative" val="1"/>
              </a:ext>
            </a:extLst>
          </p:cNvPr>
          <p:cNvSpPr>
            <a:spLocks noChangeAspect="1"/>
          </p:cNvSpPr>
          <p:nvPr/>
        </p:nvSpPr>
        <p:spPr bwMode="auto">
          <a:xfrm>
            <a:off x="5965307" y="11741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54" name="Oval 53">
            <a:extLst>
              <a:ext uri="{FF2B5EF4-FFF2-40B4-BE49-F238E27FC236}">
                <a16:creationId xmlns:a16="http://schemas.microsoft.com/office/drawing/2014/main" id="{CE297A47-65E1-2FB2-2647-AC9DB1D06127}"/>
              </a:ext>
              <a:ext uri="{C183D7F6-B498-43B3-948B-1728B52AA6E4}">
                <adec:decorative xmlns:adec="http://schemas.microsoft.com/office/drawing/2017/decorative" val="1"/>
              </a:ext>
            </a:extLst>
          </p:cNvPr>
          <p:cNvSpPr>
            <a:spLocks noChangeAspect="1"/>
          </p:cNvSpPr>
          <p:nvPr/>
        </p:nvSpPr>
        <p:spPr bwMode="auto">
          <a:xfrm>
            <a:off x="8641882" y="389167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4" name="Oval 103">
            <a:extLst>
              <a:ext uri="{FF2B5EF4-FFF2-40B4-BE49-F238E27FC236}">
                <a16:creationId xmlns:a16="http://schemas.microsoft.com/office/drawing/2014/main" id="{F6636052-9CA9-14B6-010B-4C28A261F136}"/>
              </a:ext>
              <a:ext uri="{C183D7F6-B498-43B3-948B-1728B52AA6E4}">
                <adec:decorative xmlns:adec="http://schemas.microsoft.com/office/drawing/2017/decorative" val="1"/>
              </a:ext>
            </a:extLst>
          </p:cNvPr>
          <p:cNvSpPr>
            <a:spLocks noChangeAspect="1"/>
          </p:cNvSpPr>
          <p:nvPr/>
        </p:nvSpPr>
        <p:spPr bwMode="auto">
          <a:xfrm>
            <a:off x="8476782" y="399835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5" name="Oval 104">
            <a:extLst>
              <a:ext uri="{FF2B5EF4-FFF2-40B4-BE49-F238E27FC236}">
                <a16:creationId xmlns:a16="http://schemas.microsoft.com/office/drawing/2014/main" id="{28932234-F303-B44A-5610-A9D8D959C431}"/>
              </a:ext>
              <a:ext uri="{C183D7F6-B498-43B3-948B-1728B52AA6E4}">
                <adec:decorative xmlns:adec="http://schemas.microsoft.com/office/drawing/2017/decorative" val="1"/>
              </a:ext>
            </a:extLst>
          </p:cNvPr>
          <p:cNvSpPr>
            <a:spLocks noChangeAspect="1"/>
          </p:cNvSpPr>
          <p:nvPr/>
        </p:nvSpPr>
        <p:spPr bwMode="auto">
          <a:xfrm>
            <a:off x="8357402" y="378245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2" name="Group 1" descr="Data governance, analytics, and Operational databases are individual layers stacked above each other with some space between them and the data platform below it. The data dots flow from bottom to top through data platform, then operational databases, then analytics, then data governance.">
            <a:extLst>
              <a:ext uri="{FF2B5EF4-FFF2-40B4-BE49-F238E27FC236}">
                <a16:creationId xmlns:a16="http://schemas.microsoft.com/office/drawing/2014/main" id="{51CD3C46-0291-B770-1D1F-DF08DC26FEF5}"/>
              </a:ext>
              <a:ext uri="{C183D7F6-B498-43B3-948B-1728B52AA6E4}">
                <adec:decorative xmlns:adec="http://schemas.microsoft.com/office/drawing/2017/decorative" val="0"/>
              </a:ext>
            </a:extLst>
          </p:cNvPr>
          <p:cNvGrpSpPr/>
          <p:nvPr/>
        </p:nvGrpSpPr>
        <p:grpSpPr>
          <a:xfrm>
            <a:off x="4227274" y="5628132"/>
            <a:ext cx="3737452" cy="1229868"/>
            <a:chOff x="14251998" y="10702090"/>
            <a:chExt cx="7474904" cy="2459736"/>
          </a:xfrm>
        </p:grpSpPr>
        <p:sp>
          <p:nvSpPr>
            <p:cNvPr id="3" name="Freeform: Shape 105">
              <a:extLst>
                <a:ext uri="{FF2B5EF4-FFF2-40B4-BE49-F238E27FC236}">
                  <a16:creationId xmlns:a16="http://schemas.microsoft.com/office/drawing/2014/main" id="{6395A91B-9550-B3DC-81F9-F4283210EE22}"/>
                </a:ext>
                <a:ext uri="{C183D7F6-B498-43B3-948B-1728B52AA6E4}">
                  <adec:decorative xmlns:adec="http://schemas.microsoft.com/office/drawing/2017/decorative" val="1"/>
                </a:ext>
              </a:extLst>
            </p:cNvPr>
            <p:cNvSpPr/>
            <p:nvPr/>
          </p:nvSpPr>
          <p:spPr>
            <a:xfrm>
              <a:off x="16947183" y="10702090"/>
              <a:ext cx="2353220" cy="2459736"/>
            </a:xfrm>
            <a:custGeom>
              <a:avLst/>
              <a:gdLst>
                <a:gd name="connsiteX0" fmla="*/ 2353221 w 2353220"/>
                <a:gd name="connsiteY0" fmla="*/ 2423958 h 2423957"/>
                <a:gd name="connsiteX1" fmla="*/ 0 w 2353220"/>
                <a:gd name="connsiteY1" fmla="*/ 0 h 2423957"/>
              </a:gdLst>
              <a:ahLst/>
              <a:cxnLst>
                <a:cxn ang="0">
                  <a:pos x="connsiteX0" y="connsiteY0"/>
                </a:cxn>
                <a:cxn ang="0">
                  <a:pos x="connsiteX1" y="connsiteY1"/>
                </a:cxn>
              </a:cxnLst>
              <a:rect l="l" t="t" r="r" b="b"/>
              <a:pathLst>
                <a:path w="2353220" h="2423957">
                  <a:moveTo>
                    <a:pt x="2353221" y="2423958"/>
                  </a:moveTo>
                  <a:cubicBezTo>
                    <a:pt x="1052661" y="2423958"/>
                    <a:pt x="0" y="1227532"/>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4" name="Freeform: Shape 106">
              <a:extLst>
                <a:ext uri="{FF2B5EF4-FFF2-40B4-BE49-F238E27FC236}">
                  <a16:creationId xmlns:a16="http://schemas.microsoft.com/office/drawing/2014/main" id="{8BEDF57C-B177-71F5-4157-50ADAF0D2F02}"/>
                </a:ext>
                <a:ext uri="{C183D7F6-B498-43B3-948B-1728B52AA6E4}">
                  <adec:decorative xmlns:adec="http://schemas.microsoft.com/office/drawing/2017/decorative" val="1"/>
                </a:ext>
              </a:extLst>
            </p:cNvPr>
            <p:cNvSpPr/>
            <p:nvPr/>
          </p:nvSpPr>
          <p:spPr>
            <a:xfrm>
              <a:off x="16256496" y="10702090"/>
              <a:ext cx="1659415" cy="2459736"/>
            </a:xfrm>
            <a:custGeom>
              <a:avLst/>
              <a:gdLst>
                <a:gd name="connsiteX0" fmla="*/ 1659415 w 1659415"/>
                <a:gd name="connsiteY0" fmla="*/ 2423958 h 2423957"/>
                <a:gd name="connsiteX1" fmla="*/ 0 w 1659415"/>
                <a:gd name="connsiteY1" fmla="*/ 0 h 2423957"/>
              </a:gdLst>
              <a:ahLst/>
              <a:cxnLst>
                <a:cxn ang="0">
                  <a:pos x="connsiteX0" y="connsiteY0"/>
                </a:cxn>
                <a:cxn ang="0">
                  <a:pos x="connsiteX1" y="connsiteY1"/>
                </a:cxn>
              </a:cxnLst>
              <a:rect l="l" t="t" r="r" b="b"/>
              <a:pathLst>
                <a:path w="1659415" h="2423957">
                  <a:moveTo>
                    <a:pt x="1659415" y="2423958"/>
                  </a:moveTo>
                  <a:cubicBezTo>
                    <a:pt x="1378255"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 name="Freeform: Shape 107">
              <a:extLst>
                <a:ext uri="{FF2B5EF4-FFF2-40B4-BE49-F238E27FC236}">
                  <a16:creationId xmlns:a16="http://schemas.microsoft.com/office/drawing/2014/main" id="{3712F602-8CCC-078D-0BF5-6E686901C13E}"/>
                </a:ext>
                <a:ext uri="{C183D7F6-B498-43B3-948B-1728B52AA6E4}">
                  <adec:decorative xmlns:adec="http://schemas.microsoft.com/office/drawing/2017/decorative" val="1"/>
                </a:ext>
              </a:extLst>
            </p:cNvPr>
            <p:cNvSpPr/>
            <p:nvPr/>
          </p:nvSpPr>
          <p:spPr>
            <a:xfrm>
              <a:off x="16174903" y="10702090"/>
              <a:ext cx="664701" cy="2459736"/>
            </a:xfrm>
            <a:custGeom>
              <a:avLst/>
              <a:gdLst>
                <a:gd name="connsiteX0" fmla="*/ 664702 w 664701"/>
                <a:gd name="connsiteY0" fmla="*/ 2423958 h 2423957"/>
                <a:gd name="connsiteX1" fmla="*/ 0 w 664701"/>
                <a:gd name="connsiteY1" fmla="*/ 0 h 2423957"/>
              </a:gdLst>
              <a:ahLst/>
              <a:cxnLst>
                <a:cxn ang="0">
                  <a:pos x="connsiteX0" y="connsiteY0"/>
                </a:cxn>
                <a:cxn ang="0">
                  <a:pos x="connsiteX1" y="connsiteY1"/>
                </a:cxn>
              </a:cxnLst>
              <a:rect l="l" t="t" r="r" b="b"/>
              <a:pathLst>
                <a:path w="664701" h="2423957">
                  <a:moveTo>
                    <a:pt x="664702" y="2423958"/>
                  </a:moveTo>
                  <a:cubicBezTo>
                    <a:pt x="55504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 name="Freeform: Shape 108">
              <a:extLst>
                <a:ext uri="{FF2B5EF4-FFF2-40B4-BE49-F238E27FC236}">
                  <a16:creationId xmlns:a16="http://schemas.microsoft.com/office/drawing/2014/main" id="{E000A6EA-1D9F-CCD0-79EC-4C363F70D4B0}"/>
                </a:ext>
                <a:ext uri="{C183D7F6-B498-43B3-948B-1728B52AA6E4}">
                  <adec:decorative xmlns:adec="http://schemas.microsoft.com/office/drawing/2017/decorative" val="1"/>
                </a:ext>
              </a:extLst>
            </p:cNvPr>
            <p:cNvSpPr/>
            <p:nvPr/>
          </p:nvSpPr>
          <p:spPr>
            <a:xfrm>
              <a:off x="15068972" y="10702090"/>
              <a:ext cx="1660194" cy="2459736"/>
            </a:xfrm>
            <a:custGeom>
              <a:avLst/>
              <a:gdLst>
                <a:gd name="connsiteX0" fmla="*/ 1660195 w 1660194"/>
                <a:gd name="connsiteY0" fmla="*/ 2423958 h 2423957"/>
                <a:gd name="connsiteX1" fmla="*/ 0 w 1660194"/>
                <a:gd name="connsiteY1" fmla="*/ 0 h 2423957"/>
              </a:gdLst>
              <a:ahLst/>
              <a:cxnLst>
                <a:cxn ang="0">
                  <a:pos x="connsiteX0" y="connsiteY0"/>
                </a:cxn>
                <a:cxn ang="0">
                  <a:pos x="connsiteX1" y="connsiteY1"/>
                </a:cxn>
              </a:cxnLst>
              <a:rect l="l" t="t" r="r" b="b"/>
              <a:pathLst>
                <a:path w="1660194" h="2423957">
                  <a:moveTo>
                    <a:pt x="1660195" y="2423958"/>
                  </a:moveTo>
                  <a:cubicBezTo>
                    <a:pt x="1378256"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 name="Freeform: Shape 109">
              <a:extLst>
                <a:ext uri="{FF2B5EF4-FFF2-40B4-BE49-F238E27FC236}">
                  <a16:creationId xmlns:a16="http://schemas.microsoft.com/office/drawing/2014/main" id="{6CB6B871-B20A-34E9-9A4F-14F4342FF6D7}"/>
                </a:ext>
                <a:ext uri="{C183D7F6-B498-43B3-948B-1728B52AA6E4}">
                  <adec:decorative xmlns:adec="http://schemas.microsoft.com/office/drawing/2017/decorative" val="1"/>
                </a:ext>
              </a:extLst>
            </p:cNvPr>
            <p:cNvSpPr/>
            <p:nvPr/>
          </p:nvSpPr>
          <p:spPr>
            <a:xfrm>
              <a:off x="15227742" y="10702090"/>
              <a:ext cx="665221" cy="2459736"/>
            </a:xfrm>
            <a:custGeom>
              <a:avLst/>
              <a:gdLst>
                <a:gd name="connsiteX0" fmla="*/ 665221 w 665221"/>
                <a:gd name="connsiteY0" fmla="*/ 2423958 h 2423957"/>
                <a:gd name="connsiteX1" fmla="*/ 0 w 665221"/>
                <a:gd name="connsiteY1" fmla="*/ 0 h 2423957"/>
              </a:gdLst>
              <a:ahLst/>
              <a:cxnLst>
                <a:cxn ang="0">
                  <a:pos x="connsiteX0" y="connsiteY0"/>
                </a:cxn>
                <a:cxn ang="0">
                  <a:pos x="connsiteX1" y="connsiteY1"/>
                </a:cxn>
              </a:cxnLst>
              <a:rect l="l" t="t" r="r" b="b"/>
              <a:pathLst>
                <a:path w="665221" h="2423957">
                  <a:moveTo>
                    <a:pt x="665221" y="2423958"/>
                  </a:moveTo>
                  <a:cubicBezTo>
                    <a:pt x="55556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 name="Freeform: Shape 110">
              <a:extLst>
                <a:ext uri="{FF2B5EF4-FFF2-40B4-BE49-F238E27FC236}">
                  <a16:creationId xmlns:a16="http://schemas.microsoft.com/office/drawing/2014/main" id="{1AD2247B-DB9D-FF8A-6B58-872B765F06FD}"/>
                </a:ext>
                <a:ext uri="{C183D7F6-B498-43B3-948B-1728B52AA6E4}">
                  <adec:decorative xmlns:adec="http://schemas.microsoft.com/office/drawing/2017/decorative" val="1"/>
                </a:ext>
              </a:extLst>
            </p:cNvPr>
            <p:cNvSpPr/>
            <p:nvPr/>
          </p:nvSpPr>
          <p:spPr>
            <a:xfrm>
              <a:off x="15588936" y="10702090"/>
              <a:ext cx="1889904" cy="2459736"/>
            </a:xfrm>
            <a:custGeom>
              <a:avLst/>
              <a:gdLst>
                <a:gd name="connsiteX0" fmla="*/ 1889904 w 1889904"/>
                <a:gd name="connsiteY0" fmla="*/ 2423958 h 2423957"/>
                <a:gd name="connsiteX1" fmla="*/ 0 w 1889904"/>
                <a:gd name="connsiteY1" fmla="*/ 0 h 2423957"/>
              </a:gdLst>
              <a:ahLst/>
              <a:cxnLst>
                <a:cxn ang="0">
                  <a:pos x="connsiteX0" y="connsiteY0"/>
                </a:cxn>
                <a:cxn ang="0">
                  <a:pos x="connsiteX1" y="connsiteY1"/>
                </a:cxn>
              </a:cxnLst>
              <a:rect l="l" t="t" r="r" b="b"/>
              <a:pathLst>
                <a:path w="1889904" h="2423957">
                  <a:moveTo>
                    <a:pt x="1889904" y="2423958"/>
                  </a:moveTo>
                  <a:cubicBezTo>
                    <a:pt x="1781286"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 name="Freeform: Shape 111">
              <a:extLst>
                <a:ext uri="{FF2B5EF4-FFF2-40B4-BE49-F238E27FC236}">
                  <a16:creationId xmlns:a16="http://schemas.microsoft.com/office/drawing/2014/main" id="{CECA9AF2-1095-AAB1-2A43-A2D6685F3B02}"/>
                </a:ext>
                <a:ext uri="{C183D7F6-B498-43B3-948B-1728B52AA6E4}">
                  <adec:decorative xmlns:adec="http://schemas.microsoft.com/office/drawing/2017/decorative" val="1"/>
                </a:ext>
              </a:extLst>
            </p:cNvPr>
            <p:cNvSpPr/>
            <p:nvPr/>
          </p:nvSpPr>
          <p:spPr>
            <a:xfrm>
              <a:off x="15870096" y="10702090"/>
              <a:ext cx="997052" cy="2459736"/>
            </a:xfrm>
            <a:custGeom>
              <a:avLst/>
              <a:gdLst>
                <a:gd name="connsiteX0" fmla="*/ 0 w 997052"/>
                <a:gd name="connsiteY0" fmla="*/ 0 h 2415612"/>
                <a:gd name="connsiteX1" fmla="*/ 997052 w 997052"/>
                <a:gd name="connsiteY1" fmla="*/ 2415612 h 2415612"/>
              </a:gdLst>
              <a:ahLst/>
              <a:cxnLst>
                <a:cxn ang="0">
                  <a:pos x="connsiteX0" y="connsiteY0"/>
                </a:cxn>
                <a:cxn ang="0">
                  <a:pos x="connsiteX1" y="connsiteY1"/>
                </a:cxn>
              </a:cxnLst>
              <a:rect l="l" t="t" r="r" b="b"/>
              <a:pathLst>
                <a:path w="997052" h="2415612">
                  <a:moveTo>
                    <a:pt x="0" y="0"/>
                  </a:moveTo>
                  <a:cubicBezTo>
                    <a:pt x="0" y="1580567"/>
                    <a:pt x="701601" y="2415612"/>
                    <a:pt x="997052"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0" name="Freeform: Shape 112">
              <a:extLst>
                <a:ext uri="{FF2B5EF4-FFF2-40B4-BE49-F238E27FC236}">
                  <a16:creationId xmlns:a16="http://schemas.microsoft.com/office/drawing/2014/main" id="{72C737CA-B0AE-8104-70D4-5E66AD7315DB}"/>
                </a:ext>
                <a:ext uri="{C183D7F6-B498-43B3-948B-1728B52AA6E4}">
                  <adec:decorative xmlns:adec="http://schemas.microsoft.com/office/drawing/2017/decorative" val="1"/>
                </a:ext>
              </a:extLst>
            </p:cNvPr>
            <p:cNvSpPr/>
            <p:nvPr/>
          </p:nvSpPr>
          <p:spPr>
            <a:xfrm>
              <a:off x="15897381" y="10702090"/>
              <a:ext cx="1328623" cy="2459736"/>
            </a:xfrm>
            <a:custGeom>
              <a:avLst/>
              <a:gdLst>
                <a:gd name="connsiteX0" fmla="*/ 0 w 1328623"/>
                <a:gd name="connsiteY0" fmla="*/ 0 h 2415612"/>
                <a:gd name="connsiteX1" fmla="*/ 1328624 w 1328623"/>
                <a:gd name="connsiteY1" fmla="*/ 2415612 h 2415612"/>
              </a:gdLst>
              <a:ahLst/>
              <a:cxnLst>
                <a:cxn ang="0">
                  <a:pos x="connsiteX0" y="connsiteY0"/>
                </a:cxn>
                <a:cxn ang="0">
                  <a:pos x="connsiteX1" y="connsiteY1"/>
                </a:cxn>
              </a:cxnLst>
              <a:rect l="l" t="t" r="r" b="b"/>
              <a:pathLst>
                <a:path w="1328623" h="2415612">
                  <a:moveTo>
                    <a:pt x="0" y="0"/>
                  </a:moveTo>
                  <a:cubicBezTo>
                    <a:pt x="0" y="1454122"/>
                    <a:pt x="900647" y="2415612"/>
                    <a:pt x="1328624"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1" name="Freeform: Shape 113">
              <a:extLst>
                <a:ext uri="{FF2B5EF4-FFF2-40B4-BE49-F238E27FC236}">
                  <a16:creationId xmlns:a16="http://schemas.microsoft.com/office/drawing/2014/main" id="{C4D2BC66-162C-D9C1-45FC-17E16A4A8579}"/>
                </a:ext>
                <a:ext uri="{C183D7F6-B498-43B3-948B-1728B52AA6E4}">
                  <adec:decorative xmlns:adec="http://schemas.microsoft.com/office/drawing/2017/decorative" val="1"/>
                </a:ext>
              </a:extLst>
            </p:cNvPr>
            <p:cNvSpPr/>
            <p:nvPr/>
          </p:nvSpPr>
          <p:spPr>
            <a:xfrm>
              <a:off x="16809981" y="10702090"/>
              <a:ext cx="333649" cy="2459736"/>
            </a:xfrm>
            <a:custGeom>
              <a:avLst/>
              <a:gdLst>
                <a:gd name="connsiteX0" fmla="*/ 0 w 333649"/>
                <a:gd name="connsiteY0" fmla="*/ 0 h 2415612"/>
                <a:gd name="connsiteX1" fmla="*/ 333650 w 333649"/>
                <a:gd name="connsiteY1" fmla="*/ 2415612 h 2415612"/>
              </a:gdLst>
              <a:ahLst/>
              <a:cxnLst>
                <a:cxn ang="0">
                  <a:pos x="connsiteX0" y="connsiteY0"/>
                </a:cxn>
                <a:cxn ang="0">
                  <a:pos x="connsiteX1" y="connsiteY1"/>
                </a:cxn>
              </a:cxnLst>
              <a:rect l="l" t="t" r="r" b="b"/>
              <a:pathLst>
                <a:path w="333649" h="2415612">
                  <a:moveTo>
                    <a:pt x="0" y="0"/>
                  </a:moveTo>
                  <a:cubicBezTo>
                    <a:pt x="0" y="1279121"/>
                    <a:pt x="210220" y="2415612"/>
                    <a:pt x="33365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2" name="Freeform: Shape 114">
              <a:extLst>
                <a:ext uri="{FF2B5EF4-FFF2-40B4-BE49-F238E27FC236}">
                  <a16:creationId xmlns:a16="http://schemas.microsoft.com/office/drawing/2014/main" id="{70D61ABA-5791-9F0D-09D0-4891E830DFF5}"/>
                </a:ext>
                <a:ext uri="{C183D7F6-B498-43B3-948B-1728B52AA6E4}">
                  <adec:decorative xmlns:adec="http://schemas.microsoft.com/office/drawing/2017/decorative" val="1"/>
                </a:ext>
              </a:extLst>
            </p:cNvPr>
            <p:cNvSpPr/>
            <p:nvPr/>
          </p:nvSpPr>
          <p:spPr>
            <a:xfrm>
              <a:off x="17622279" y="10702090"/>
              <a:ext cx="157210" cy="2459736"/>
            </a:xfrm>
            <a:custGeom>
              <a:avLst/>
              <a:gdLst>
                <a:gd name="connsiteX0" fmla="*/ 0 w 157210"/>
                <a:gd name="connsiteY0" fmla="*/ 0 h 2415612"/>
                <a:gd name="connsiteX1" fmla="*/ 157211 w 157210"/>
                <a:gd name="connsiteY1" fmla="*/ 2415612 h 2415612"/>
              </a:gdLst>
              <a:ahLst/>
              <a:cxnLst>
                <a:cxn ang="0">
                  <a:pos x="connsiteX0" y="connsiteY0"/>
                </a:cxn>
                <a:cxn ang="0">
                  <a:pos x="connsiteX1" y="connsiteY1"/>
                </a:cxn>
              </a:cxnLst>
              <a:rect l="l" t="t" r="r" b="b"/>
              <a:pathLst>
                <a:path w="157210" h="2415612">
                  <a:moveTo>
                    <a:pt x="0" y="0"/>
                  </a:moveTo>
                  <a:cubicBezTo>
                    <a:pt x="0" y="1279121"/>
                    <a:pt x="33521" y="2415612"/>
                    <a:pt x="157211"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3" name="Freeform: Shape 115">
              <a:extLst>
                <a:ext uri="{FF2B5EF4-FFF2-40B4-BE49-F238E27FC236}">
                  <a16:creationId xmlns:a16="http://schemas.microsoft.com/office/drawing/2014/main" id="{451B3139-D4BB-EF9D-1524-F83099BF3DA0}"/>
                </a:ext>
                <a:ext uri="{C183D7F6-B498-43B3-948B-1728B52AA6E4}">
                  <adec:decorative xmlns:adec="http://schemas.microsoft.com/office/drawing/2017/decorative" val="1"/>
                </a:ext>
              </a:extLst>
            </p:cNvPr>
            <p:cNvSpPr/>
            <p:nvPr/>
          </p:nvSpPr>
          <p:spPr>
            <a:xfrm>
              <a:off x="14837184" y="10702090"/>
              <a:ext cx="3046245" cy="2459736"/>
            </a:xfrm>
            <a:custGeom>
              <a:avLst/>
              <a:gdLst>
                <a:gd name="connsiteX0" fmla="*/ 0 w 3046245"/>
                <a:gd name="connsiteY0" fmla="*/ 2423958 h 2423957"/>
                <a:gd name="connsiteX1" fmla="*/ 3046246 w 3046245"/>
                <a:gd name="connsiteY1" fmla="*/ 0 h 2423957"/>
              </a:gdLst>
              <a:ahLst/>
              <a:cxnLst>
                <a:cxn ang="0">
                  <a:pos x="connsiteX0" y="connsiteY0"/>
                </a:cxn>
                <a:cxn ang="0">
                  <a:pos x="connsiteX1" y="connsiteY1"/>
                </a:cxn>
              </a:cxnLst>
              <a:rect l="l" t="t" r="r" b="b"/>
              <a:pathLst>
                <a:path w="3046245"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4" name="Freeform: Shape 116">
              <a:extLst>
                <a:ext uri="{FF2B5EF4-FFF2-40B4-BE49-F238E27FC236}">
                  <a16:creationId xmlns:a16="http://schemas.microsoft.com/office/drawing/2014/main" id="{A60D98F0-A806-F348-FF44-2D7FEAB62D4D}"/>
                </a:ext>
                <a:ext uri="{C183D7F6-B498-43B3-948B-1728B52AA6E4}">
                  <adec:decorative xmlns:adec="http://schemas.microsoft.com/office/drawing/2017/decorative" val="1"/>
                </a:ext>
              </a:extLst>
            </p:cNvPr>
            <p:cNvSpPr/>
            <p:nvPr/>
          </p:nvSpPr>
          <p:spPr>
            <a:xfrm>
              <a:off x="14251998" y="10702090"/>
              <a:ext cx="3046246" cy="2459736"/>
            </a:xfrm>
            <a:custGeom>
              <a:avLst/>
              <a:gdLst>
                <a:gd name="connsiteX0" fmla="*/ 0 w 3046246"/>
                <a:gd name="connsiteY0" fmla="*/ 2423958 h 2423957"/>
                <a:gd name="connsiteX1" fmla="*/ 3046246 w 3046246"/>
                <a:gd name="connsiteY1" fmla="*/ 0 h 2423957"/>
              </a:gdLst>
              <a:ahLst/>
              <a:cxnLst>
                <a:cxn ang="0">
                  <a:pos x="connsiteX0" y="connsiteY0"/>
                </a:cxn>
                <a:cxn ang="0">
                  <a:pos x="connsiteX1" y="connsiteY1"/>
                </a:cxn>
              </a:cxnLst>
              <a:rect l="l" t="t" r="r" b="b"/>
              <a:pathLst>
                <a:path w="3046246"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5" name="Freeform: Shape 117">
              <a:extLst>
                <a:ext uri="{FF2B5EF4-FFF2-40B4-BE49-F238E27FC236}">
                  <a16:creationId xmlns:a16="http://schemas.microsoft.com/office/drawing/2014/main" id="{7A044917-563F-E762-FC58-A95E640D6E32}"/>
                </a:ext>
                <a:ext uri="{C183D7F6-B498-43B3-948B-1728B52AA6E4}">
                  <adec:decorative xmlns:adec="http://schemas.microsoft.com/office/drawing/2017/decorative" val="1"/>
                </a:ext>
              </a:extLst>
            </p:cNvPr>
            <p:cNvSpPr/>
            <p:nvPr/>
          </p:nvSpPr>
          <p:spPr>
            <a:xfrm>
              <a:off x="16678496" y="10702090"/>
              <a:ext cx="2353220" cy="2459736"/>
            </a:xfrm>
            <a:custGeom>
              <a:avLst/>
              <a:gdLst>
                <a:gd name="connsiteX0" fmla="*/ 0 w 2353220"/>
                <a:gd name="connsiteY0" fmla="*/ 2423958 h 2423957"/>
                <a:gd name="connsiteX1" fmla="*/ 2353221 w 2353220"/>
                <a:gd name="connsiteY1" fmla="*/ 0 h 2423957"/>
              </a:gdLst>
              <a:ahLst/>
              <a:cxnLst>
                <a:cxn ang="0">
                  <a:pos x="connsiteX0" y="connsiteY0"/>
                </a:cxn>
                <a:cxn ang="0">
                  <a:pos x="connsiteX1" y="connsiteY1"/>
                </a:cxn>
              </a:cxnLst>
              <a:rect l="l" t="t" r="r" b="b"/>
              <a:pathLst>
                <a:path w="2353220" h="2423957">
                  <a:moveTo>
                    <a:pt x="0" y="2423958"/>
                  </a:moveTo>
                  <a:cubicBezTo>
                    <a:pt x="1300560" y="2423958"/>
                    <a:pt x="2353221" y="1227532"/>
                    <a:pt x="235322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6" name="Freeform: Shape 118">
              <a:extLst>
                <a:ext uri="{FF2B5EF4-FFF2-40B4-BE49-F238E27FC236}">
                  <a16:creationId xmlns:a16="http://schemas.microsoft.com/office/drawing/2014/main" id="{FA97279D-22F0-C3B8-DF5C-E53FC313550F}"/>
                </a:ext>
                <a:ext uri="{C183D7F6-B498-43B3-948B-1728B52AA6E4}">
                  <adec:decorative xmlns:adec="http://schemas.microsoft.com/office/drawing/2017/decorative" val="1"/>
                </a:ext>
              </a:extLst>
            </p:cNvPr>
            <p:cNvSpPr/>
            <p:nvPr/>
          </p:nvSpPr>
          <p:spPr>
            <a:xfrm>
              <a:off x="18062209"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Freeform: Shape 119">
              <a:extLst>
                <a:ext uri="{FF2B5EF4-FFF2-40B4-BE49-F238E27FC236}">
                  <a16:creationId xmlns:a16="http://schemas.microsoft.com/office/drawing/2014/main" id="{2881DBFC-4480-331D-04FB-4D091D4A175A}"/>
                </a:ext>
                <a:ext uri="{C183D7F6-B498-43B3-948B-1728B52AA6E4}">
                  <adec:decorative xmlns:adec="http://schemas.microsoft.com/office/drawing/2017/decorative" val="1"/>
                </a:ext>
              </a:extLst>
            </p:cNvPr>
            <p:cNvSpPr/>
            <p:nvPr/>
          </p:nvSpPr>
          <p:spPr>
            <a:xfrm>
              <a:off x="1913929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8" name="Freeform: Shape 120">
              <a:extLst>
                <a:ext uri="{FF2B5EF4-FFF2-40B4-BE49-F238E27FC236}">
                  <a16:creationId xmlns:a16="http://schemas.microsoft.com/office/drawing/2014/main" id="{A95AA13D-7230-E472-69A9-C26CF7BB1288}"/>
                </a:ext>
                <a:ext uri="{C183D7F6-B498-43B3-948B-1728B52AA6E4}">
                  <adec:decorative xmlns:adec="http://schemas.microsoft.com/office/drawing/2017/decorative" val="1"/>
                </a:ext>
              </a:extLst>
            </p:cNvPr>
            <p:cNvSpPr/>
            <p:nvPr/>
          </p:nvSpPr>
          <p:spPr>
            <a:xfrm>
              <a:off x="19249733"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9" name="Freeform: Shape 122">
              <a:extLst>
                <a:ext uri="{FF2B5EF4-FFF2-40B4-BE49-F238E27FC236}">
                  <a16:creationId xmlns:a16="http://schemas.microsoft.com/office/drawing/2014/main" id="{1E10E06B-A759-4AA3-69A8-91CCEE829672}"/>
                </a:ext>
                <a:ext uri="{C183D7F6-B498-43B3-948B-1728B52AA6E4}">
                  <adec:decorative xmlns:adec="http://schemas.microsoft.com/office/drawing/2017/decorative" val="1"/>
                </a:ext>
              </a:extLst>
            </p:cNvPr>
            <p:cNvSpPr/>
            <p:nvPr/>
          </p:nvSpPr>
          <p:spPr>
            <a:xfrm>
              <a:off x="2008593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0" name="Freeform: Shape 123">
              <a:extLst>
                <a:ext uri="{FF2B5EF4-FFF2-40B4-BE49-F238E27FC236}">
                  <a16:creationId xmlns:a16="http://schemas.microsoft.com/office/drawing/2014/main" id="{5A823D86-5BC1-E6E9-DED5-53E666285156}"/>
                </a:ext>
                <a:ext uri="{C183D7F6-B498-43B3-948B-1728B52AA6E4}">
                  <adec:decorative xmlns:adec="http://schemas.microsoft.com/office/drawing/2017/decorative" val="1"/>
                </a:ext>
              </a:extLst>
            </p:cNvPr>
            <p:cNvSpPr/>
            <p:nvPr/>
          </p:nvSpPr>
          <p:spPr>
            <a:xfrm>
              <a:off x="18500059" y="10702090"/>
              <a:ext cx="1889904" cy="2459736"/>
            </a:xfrm>
            <a:custGeom>
              <a:avLst/>
              <a:gdLst>
                <a:gd name="connsiteX0" fmla="*/ 0 w 1889904"/>
                <a:gd name="connsiteY0" fmla="*/ 2423958 h 2423957"/>
                <a:gd name="connsiteX1" fmla="*/ 1889905 w 1889904"/>
                <a:gd name="connsiteY1" fmla="*/ 0 h 2423957"/>
              </a:gdLst>
              <a:ahLst/>
              <a:cxnLst>
                <a:cxn ang="0">
                  <a:pos x="connsiteX0" y="connsiteY0"/>
                </a:cxn>
                <a:cxn ang="0">
                  <a:pos x="connsiteX1" y="connsiteY1"/>
                </a:cxn>
              </a:cxnLst>
              <a:rect l="l" t="t" r="r" b="b"/>
              <a:pathLst>
                <a:path w="1889904" h="2423957">
                  <a:moveTo>
                    <a:pt x="0" y="2423958"/>
                  </a:moveTo>
                  <a:cubicBezTo>
                    <a:pt x="109658" y="2423958"/>
                    <a:pt x="1889905" y="1782880"/>
                    <a:pt x="188990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1" name="Freeform: Shape 124">
              <a:extLst>
                <a:ext uri="{FF2B5EF4-FFF2-40B4-BE49-F238E27FC236}">
                  <a16:creationId xmlns:a16="http://schemas.microsoft.com/office/drawing/2014/main" id="{A906452E-C5CB-2347-0C22-C5A4ACFBECD3}"/>
                </a:ext>
                <a:ext uri="{C183D7F6-B498-43B3-948B-1728B52AA6E4}">
                  <adec:decorative xmlns:adec="http://schemas.microsoft.com/office/drawing/2017/decorative" val="1"/>
                </a:ext>
              </a:extLst>
            </p:cNvPr>
            <p:cNvSpPr/>
            <p:nvPr/>
          </p:nvSpPr>
          <p:spPr>
            <a:xfrm>
              <a:off x="19111751" y="10702090"/>
              <a:ext cx="997052" cy="2459736"/>
            </a:xfrm>
            <a:custGeom>
              <a:avLst/>
              <a:gdLst>
                <a:gd name="connsiteX0" fmla="*/ 997052 w 997052"/>
                <a:gd name="connsiteY0" fmla="*/ 0 h 2415612"/>
                <a:gd name="connsiteX1" fmla="*/ 0 w 997052"/>
                <a:gd name="connsiteY1" fmla="*/ 2415612 h 2415612"/>
              </a:gdLst>
              <a:ahLst/>
              <a:cxnLst>
                <a:cxn ang="0">
                  <a:pos x="connsiteX0" y="connsiteY0"/>
                </a:cxn>
                <a:cxn ang="0">
                  <a:pos x="connsiteX1" y="connsiteY1"/>
                </a:cxn>
              </a:cxnLst>
              <a:rect l="l" t="t" r="r" b="b"/>
              <a:pathLst>
                <a:path w="997052" h="2415612">
                  <a:moveTo>
                    <a:pt x="997052" y="0"/>
                  </a:moveTo>
                  <a:cubicBezTo>
                    <a:pt x="997052" y="1580567"/>
                    <a:pt x="295452"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2" name="Freeform: Shape 126">
              <a:extLst>
                <a:ext uri="{FF2B5EF4-FFF2-40B4-BE49-F238E27FC236}">
                  <a16:creationId xmlns:a16="http://schemas.microsoft.com/office/drawing/2014/main" id="{BD6FCF8C-9F12-316A-5E03-D7C66B00BBDF}"/>
                </a:ext>
                <a:ext uri="{C183D7F6-B498-43B3-948B-1728B52AA6E4}">
                  <adec:decorative xmlns:adec="http://schemas.microsoft.com/office/drawing/2017/decorative" val="1"/>
                </a:ext>
              </a:extLst>
            </p:cNvPr>
            <p:cNvSpPr/>
            <p:nvPr/>
          </p:nvSpPr>
          <p:spPr>
            <a:xfrm>
              <a:off x="18752896" y="10702090"/>
              <a:ext cx="1328623" cy="2459736"/>
            </a:xfrm>
            <a:custGeom>
              <a:avLst/>
              <a:gdLst>
                <a:gd name="connsiteX0" fmla="*/ 1328623 w 1328623"/>
                <a:gd name="connsiteY0" fmla="*/ 0 h 2415612"/>
                <a:gd name="connsiteX1" fmla="*/ 0 w 1328623"/>
                <a:gd name="connsiteY1" fmla="*/ 2415612 h 2415612"/>
              </a:gdLst>
              <a:ahLst/>
              <a:cxnLst>
                <a:cxn ang="0">
                  <a:pos x="connsiteX0" y="connsiteY0"/>
                </a:cxn>
                <a:cxn ang="0">
                  <a:pos x="connsiteX1" y="connsiteY1"/>
                </a:cxn>
              </a:cxnLst>
              <a:rect l="l" t="t" r="r" b="b"/>
              <a:pathLst>
                <a:path w="1328623" h="2415612">
                  <a:moveTo>
                    <a:pt x="1328623" y="0"/>
                  </a:moveTo>
                  <a:cubicBezTo>
                    <a:pt x="1328623" y="1454122"/>
                    <a:pt x="427976"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3" name="Freeform: Shape 127">
              <a:extLst>
                <a:ext uri="{FF2B5EF4-FFF2-40B4-BE49-F238E27FC236}">
                  <a16:creationId xmlns:a16="http://schemas.microsoft.com/office/drawing/2014/main" id="{D317B6F5-41EF-CECB-999F-F955C431EEB9}"/>
                </a:ext>
                <a:ext uri="{C183D7F6-B498-43B3-948B-1728B52AA6E4}">
                  <adec:decorative xmlns:adec="http://schemas.microsoft.com/office/drawing/2017/decorative" val="1"/>
                </a:ext>
              </a:extLst>
            </p:cNvPr>
            <p:cNvSpPr/>
            <p:nvPr/>
          </p:nvSpPr>
          <p:spPr>
            <a:xfrm>
              <a:off x="18835269" y="10702090"/>
              <a:ext cx="333909" cy="2459736"/>
            </a:xfrm>
            <a:custGeom>
              <a:avLst/>
              <a:gdLst>
                <a:gd name="connsiteX0" fmla="*/ 333910 w 333909"/>
                <a:gd name="connsiteY0" fmla="*/ 0 h 2415612"/>
                <a:gd name="connsiteX1" fmla="*/ 0 w 333909"/>
                <a:gd name="connsiteY1" fmla="*/ 2415612 h 2415612"/>
              </a:gdLst>
              <a:ahLst/>
              <a:cxnLst>
                <a:cxn ang="0">
                  <a:pos x="connsiteX0" y="connsiteY0"/>
                </a:cxn>
                <a:cxn ang="0">
                  <a:pos x="connsiteX1" y="connsiteY1"/>
                </a:cxn>
              </a:cxnLst>
              <a:rect l="l" t="t" r="r" b="b"/>
              <a:pathLst>
                <a:path w="333909" h="2415612">
                  <a:moveTo>
                    <a:pt x="333910" y="0"/>
                  </a:moveTo>
                  <a:cubicBezTo>
                    <a:pt x="333910" y="1279121"/>
                    <a:pt x="123689"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4" name="Freeform: Shape 130">
              <a:extLst>
                <a:ext uri="{FF2B5EF4-FFF2-40B4-BE49-F238E27FC236}">
                  <a16:creationId xmlns:a16="http://schemas.microsoft.com/office/drawing/2014/main" id="{024A9B1E-D248-701F-DF19-A51B530F72FE}"/>
                </a:ext>
                <a:ext uri="{C183D7F6-B498-43B3-948B-1728B52AA6E4}">
                  <adec:decorative xmlns:adec="http://schemas.microsoft.com/office/drawing/2017/decorative" val="1"/>
                </a:ext>
              </a:extLst>
            </p:cNvPr>
            <p:cNvSpPr/>
            <p:nvPr/>
          </p:nvSpPr>
          <p:spPr>
            <a:xfrm>
              <a:off x="18200450" y="10702090"/>
              <a:ext cx="157210" cy="2459736"/>
            </a:xfrm>
            <a:custGeom>
              <a:avLst/>
              <a:gdLst>
                <a:gd name="connsiteX0" fmla="*/ 157211 w 157210"/>
                <a:gd name="connsiteY0" fmla="*/ 0 h 2415612"/>
                <a:gd name="connsiteX1" fmla="*/ 0 w 157210"/>
                <a:gd name="connsiteY1" fmla="*/ 2415612 h 2415612"/>
              </a:gdLst>
              <a:ahLst/>
              <a:cxnLst>
                <a:cxn ang="0">
                  <a:pos x="connsiteX0" y="connsiteY0"/>
                </a:cxn>
                <a:cxn ang="0">
                  <a:pos x="connsiteX1" y="connsiteY1"/>
                </a:cxn>
              </a:cxnLst>
              <a:rect l="l" t="t" r="r" b="b"/>
              <a:pathLst>
                <a:path w="157210" h="2415612">
                  <a:moveTo>
                    <a:pt x="157211" y="0"/>
                  </a:moveTo>
                  <a:cubicBezTo>
                    <a:pt x="157211" y="1279121"/>
                    <a:pt x="123690"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5" name="Freeform: Shape 131">
              <a:extLst>
                <a:ext uri="{FF2B5EF4-FFF2-40B4-BE49-F238E27FC236}">
                  <a16:creationId xmlns:a16="http://schemas.microsoft.com/office/drawing/2014/main" id="{BF88E868-DD99-27FC-E2DF-2B2B3427EE57}"/>
                </a:ext>
                <a:ext uri="{C183D7F6-B498-43B3-948B-1728B52AA6E4}">
                  <adec:decorative xmlns:adec="http://schemas.microsoft.com/office/drawing/2017/decorative" val="1"/>
                </a:ext>
              </a:extLst>
            </p:cNvPr>
            <p:cNvSpPr/>
            <p:nvPr/>
          </p:nvSpPr>
          <p:spPr>
            <a:xfrm>
              <a:off x="18095729" y="10702090"/>
              <a:ext cx="3045986" cy="2459736"/>
            </a:xfrm>
            <a:custGeom>
              <a:avLst/>
              <a:gdLst>
                <a:gd name="connsiteX0" fmla="*/ 3045987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7" y="2423958"/>
                  </a:moveTo>
                  <a:cubicBezTo>
                    <a:pt x="129926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6" name="Freeform: Shape 132">
              <a:extLst>
                <a:ext uri="{FF2B5EF4-FFF2-40B4-BE49-F238E27FC236}">
                  <a16:creationId xmlns:a16="http://schemas.microsoft.com/office/drawing/2014/main" id="{35DBD19D-8D9C-0ECB-33AB-E85ECC7AE0B9}"/>
                </a:ext>
                <a:ext uri="{C183D7F6-B498-43B3-948B-1728B52AA6E4}">
                  <adec:decorative xmlns:adec="http://schemas.microsoft.com/office/drawing/2017/decorative" val="1"/>
                </a:ext>
              </a:extLst>
            </p:cNvPr>
            <p:cNvSpPr/>
            <p:nvPr/>
          </p:nvSpPr>
          <p:spPr>
            <a:xfrm>
              <a:off x="18680916" y="10702090"/>
              <a:ext cx="3045986" cy="2459736"/>
            </a:xfrm>
            <a:custGeom>
              <a:avLst/>
              <a:gdLst>
                <a:gd name="connsiteX0" fmla="*/ 3045986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6" y="2423958"/>
                  </a:moveTo>
                  <a:cubicBezTo>
                    <a:pt x="129900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27" name="Oval 26">
            <a:extLst>
              <a:ext uri="{FF2B5EF4-FFF2-40B4-BE49-F238E27FC236}">
                <a16:creationId xmlns:a16="http://schemas.microsoft.com/office/drawing/2014/main" id="{D446D125-673B-1E53-5E12-F4C83EBF19AA}"/>
              </a:ext>
              <a:ext uri="{C183D7F6-B498-43B3-948B-1728B52AA6E4}">
                <adec:decorative xmlns:adec="http://schemas.microsoft.com/office/drawing/2017/decorative" val="1"/>
              </a:ext>
            </a:extLst>
          </p:cNvPr>
          <p:cNvSpPr>
            <a:spLocks noChangeAspect="1"/>
          </p:cNvSpPr>
          <p:nvPr/>
        </p:nvSpPr>
        <p:spPr bwMode="auto">
          <a:xfrm>
            <a:off x="5644323" y="6383364"/>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8" name="Oval 27">
            <a:extLst>
              <a:ext uri="{FF2B5EF4-FFF2-40B4-BE49-F238E27FC236}">
                <a16:creationId xmlns:a16="http://schemas.microsoft.com/office/drawing/2014/main" id="{C2513BEA-7C68-16B2-B2D6-72507EF99813}"/>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9" name="Oval 28">
            <a:extLst>
              <a:ext uri="{FF2B5EF4-FFF2-40B4-BE49-F238E27FC236}">
                <a16:creationId xmlns:a16="http://schemas.microsoft.com/office/drawing/2014/main" id="{A7CF591D-FEFB-D24C-8EC7-96B0CC77B122}"/>
              </a:ext>
              <a:ext uri="{C183D7F6-B498-43B3-948B-1728B52AA6E4}">
                <adec:decorative xmlns:adec="http://schemas.microsoft.com/office/drawing/2017/decorative" val="1"/>
              </a:ext>
            </a:extLst>
          </p:cNvPr>
          <p:cNvSpPr>
            <a:spLocks noChangeAspect="1"/>
          </p:cNvSpPr>
          <p:nvPr/>
        </p:nvSpPr>
        <p:spPr bwMode="auto">
          <a:xfrm>
            <a:off x="6977102" y="6007733"/>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0" name="Oval 29">
            <a:extLst>
              <a:ext uri="{FF2B5EF4-FFF2-40B4-BE49-F238E27FC236}">
                <a16:creationId xmlns:a16="http://schemas.microsoft.com/office/drawing/2014/main" id="{72C7D94D-C939-B361-ADB9-83DA1FF376A4}"/>
              </a:ext>
              <a:ext uri="{C183D7F6-B498-43B3-948B-1728B52AA6E4}">
                <adec:decorative xmlns:adec="http://schemas.microsoft.com/office/drawing/2017/decorative" val="1"/>
              </a:ext>
            </a:extLst>
          </p:cNvPr>
          <p:cNvSpPr>
            <a:spLocks noChangeAspect="1"/>
          </p:cNvSpPr>
          <p:nvPr/>
        </p:nvSpPr>
        <p:spPr bwMode="auto">
          <a:xfrm>
            <a:off x="6158114" y="6121728"/>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1" name="Oval 30">
            <a:extLst>
              <a:ext uri="{FF2B5EF4-FFF2-40B4-BE49-F238E27FC236}">
                <a16:creationId xmlns:a16="http://schemas.microsoft.com/office/drawing/2014/main" id="{193D5527-BE21-F3E7-CF95-21FBAF68E7CB}"/>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2" name="Oval 31">
            <a:extLst>
              <a:ext uri="{FF2B5EF4-FFF2-40B4-BE49-F238E27FC236}">
                <a16:creationId xmlns:a16="http://schemas.microsoft.com/office/drawing/2014/main" id="{61192621-45B0-C0BD-E5BD-E360A0AD50FF}"/>
              </a:ext>
              <a:ext uri="{C183D7F6-B498-43B3-948B-1728B52AA6E4}">
                <adec:decorative xmlns:adec="http://schemas.microsoft.com/office/drawing/2017/decorative" val="1"/>
              </a:ext>
            </a:extLst>
          </p:cNvPr>
          <p:cNvSpPr>
            <a:spLocks noChangeAspect="1"/>
          </p:cNvSpPr>
          <p:nvPr/>
        </p:nvSpPr>
        <p:spPr bwMode="auto">
          <a:xfrm>
            <a:off x="5894192" y="6259346"/>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3" name="Oval 32">
            <a:extLst>
              <a:ext uri="{FF2B5EF4-FFF2-40B4-BE49-F238E27FC236}">
                <a16:creationId xmlns:a16="http://schemas.microsoft.com/office/drawing/2014/main" id="{344735E6-DBFC-227A-5EE4-4D6DBD6A4D48}"/>
              </a:ext>
              <a:ext uri="{C183D7F6-B498-43B3-948B-1728B52AA6E4}">
                <adec:decorative xmlns:adec="http://schemas.microsoft.com/office/drawing/2017/decorative" val="1"/>
              </a:ext>
            </a:extLst>
          </p:cNvPr>
          <p:cNvSpPr>
            <a:spLocks noChangeAspect="1"/>
          </p:cNvSpPr>
          <p:nvPr/>
        </p:nvSpPr>
        <p:spPr bwMode="auto">
          <a:xfrm>
            <a:off x="6421197" y="667595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4" name="Oval 33">
            <a:extLst>
              <a:ext uri="{FF2B5EF4-FFF2-40B4-BE49-F238E27FC236}">
                <a16:creationId xmlns:a16="http://schemas.microsoft.com/office/drawing/2014/main" id="{D0C4ADF0-7C3F-DBA9-EE60-66EE0AC6C237}"/>
              </a:ext>
              <a:ext uri="{C183D7F6-B498-43B3-948B-1728B52AA6E4}">
                <adec:decorative xmlns:adec="http://schemas.microsoft.com/office/drawing/2017/decorative" val="1"/>
              </a:ext>
            </a:extLst>
          </p:cNvPr>
          <p:cNvSpPr>
            <a:spLocks noChangeAspect="1"/>
          </p:cNvSpPr>
          <p:nvPr/>
        </p:nvSpPr>
        <p:spPr bwMode="auto">
          <a:xfrm>
            <a:off x="6439122" y="6181200"/>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5" name="Oval 34">
            <a:extLst>
              <a:ext uri="{FF2B5EF4-FFF2-40B4-BE49-F238E27FC236}">
                <a16:creationId xmlns:a16="http://schemas.microsoft.com/office/drawing/2014/main" id="{774F657B-C1A1-00BF-630C-737D7AFA3060}"/>
              </a:ext>
              <a:ext uri="{C183D7F6-B498-43B3-948B-1728B52AA6E4}">
                <adec:decorative xmlns:adec="http://schemas.microsoft.com/office/drawing/2017/decorative" val="1"/>
              </a:ext>
            </a:extLst>
          </p:cNvPr>
          <p:cNvSpPr>
            <a:spLocks noChangeAspect="1"/>
          </p:cNvSpPr>
          <p:nvPr/>
        </p:nvSpPr>
        <p:spPr bwMode="auto">
          <a:xfrm>
            <a:off x="6646723" y="601816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6" name="Oval 35">
            <a:extLst>
              <a:ext uri="{FF2B5EF4-FFF2-40B4-BE49-F238E27FC236}">
                <a16:creationId xmlns:a16="http://schemas.microsoft.com/office/drawing/2014/main" id="{95CC4DF5-B4A4-6471-4E32-6BD1A7401796}"/>
              </a:ext>
              <a:ext uri="{C183D7F6-B498-43B3-948B-1728B52AA6E4}">
                <adec:decorative xmlns:adec="http://schemas.microsoft.com/office/drawing/2017/decorative" val="1"/>
              </a:ext>
            </a:extLst>
          </p:cNvPr>
          <p:cNvSpPr>
            <a:spLocks noChangeAspect="1"/>
          </p:cNvSpPr>
          <p:nvPr/>
        </p:nvSpPr>
        <p:spPr bwMode="auto">
          <a:xfrm>
            <a:off x="5010963" y="675730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7" name="Oval 36">
            <a:extLst>
              <a:ext uri="{FF2B5EF4-FFF2-40B4-BE49-F238E27FC236}">
                <a16:creationId xmlns:a16="http://schemas.microsoft.com/office/drawing/2014/main" id="{8E4FB1F9-4EB3-79D7-D07D-73E16C90A997}"/>
              </a:ext>
              <a:ext uri="{C183D7F6-B498-43B3-948B-1728B52AA6E4}">
                <adec:decorative xmlns:adec="http://schemas.microsoft.com/office/drawing/2017/decorative" val="1"/>
              </a:ext>
            </a:extLst>
          </p:cNvPr>
          <p:cNvSpPr>
            <a:spLocks noChangeAspect="1"/>
          </p:cNvSpPr>
          <p:nvPr/>
        </p:nvSpPr>
        <p:spPr bwMode="auto">
          <a:xfrm>
            <a:off x="5722163" y="59470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8" name="Oval 37">
            <a:extLst>
              <a:ext uri="{FF2B5EF4-FFF2-40B4-BE49-F238E27FC236}">
                <a16:creationId xmlns:a16="http://schemas.microsoft.com/office/drawing/2014/main" id="{C31D48FB-4704-28D0-DE4A-ADAD3B01E1D5}"/>
              </a:ext>
              <a:ext uri="{C183D7F6-B498-43B3-948B-1728B52AA6E4}">
                <adec:decorative xmlns:adec="http://schemas.microsoft.com/office/drawing/2017/decorative" val="1"/>
              </a:ext>
            </a:extLst>
          </p:cNvPr>
          <p:cNvSpPr>
            <a:spLocks noChangeAspect="1"/>
          </p:cNvSpPr>
          <p:nvPr/>
        </p:nvSpPr>
        <p:spPr bwMode="auto">
          <a:xfrm>
            <a:off x="4876343" y="59724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9" name="Oval 38">
            <a:extLst>
              <a:ext uri="{FF2B5EF4-FFF2-40B4-BE49-F238E27FC236}">
                <a16:creationId xmlns:a16="http://schemas.microsoft.com/office/drawing/2014/main" id="{62204C78-EC50-DF40-9FEC-926B69D57CA5}"/>
              </a:ext>
              <a:ext uri="{C183D7F6-B498-43B3-948B-1728B52AA6E4}">
                <adec:decorative xmlns:adec="http://schemas.microsoft.com/office/drawing/2017/decorative" val="1"/>
              </a:ext>
            </a:extLst>
          </p:cNvPr>
          <p:cNvSpPr>
            <a:spLocks noChangeAspect="1"/>
          </p:cNvSpPr>
          <p:nvPr/>
        </p:nvSpPr>
        <p:spPr bwMode="auto">
          <a:xfrm>
            <a:off x="7256323" y="643218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0" name="Oval 39">
            <a:extLst>
              <a:ext uri="{FF2B5EF4-FFF2-40B4-BE49-F238E27FC236}">
                <a16:creationId xmlns:a16="http://schemas.microsoft.com/office/drawing/2014/main" id="{F1BCE2C2-A9E6-87B1-AFAD-FC185DB0B497}"/>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1" name="Oval 40">
            <a:extLst>
              <a:ext uri="{FF2B5EF4-FFF2-40B4-BE49-F238E27FC236}">
                <a16:creationId xmlns:a16="http://schemas.microsoft.com/office/drawing/2014/main" id="{7569C368-82C4-E7EE-7E9A-F8CEB03F5603}"/>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7BF42F93-07C8-3DD8-396E-DE4986B5C957}"/>
              </a:ext>
            </a:extLst>
          </p:cNvPr>
          <p:cNvSpPr/>
          <p:nvPr/>
        </p:nvSpPr>
        <p:spPr bwMode="auto">
          <a:xfrm>
            <a:off x="3615600" y="3419383"/>
            <a:ext cx="4960800" cy="4068537"/>
          </a:xfrm>
          <a:prstGeom prst="roundRect">
            <a:avLst>
              <a:gd name="adj" fmla="val 2813"/>
            </a:avLst>
          </a:prstGeom>
          <a:gradFill>
            <a:gsLst>
              <a:gs pos="100000">
                <a:srgbClr val="C73ECC"/>
              </a:gs>
              <a:gs pos="0">
                <a:srgbClr val="00B0F0"/>
              </a:gs>
            </a:gsLst>
            <a:lin ang="2700000" scaled="0"/>
          </a:gra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fov="3300000">
              <a:rot lat="17400000" lon="0" rev="0"/>
            </a:camera>
            <a:lightRig rig="balanced" dir="t"/>
          </a:scene3d>
          <a:sp3d prstMaterial="matte">
            <a:bevelT w="0" h="4445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43" name="Group 42">
            <a:extLst>
              <a:ext uri="{FF2B5EF4-FFF2-40B4-BE49-F238E27FC236}">
                <a16:creationId xmlns:a16="http://schemas.microsoft.com/office/drawing/2014/main" id="{3CE6C063-6757-4D4B-6B81-D70E58A6487F}"/>
              </a:ext>
              <a:ext uri="{C183D7F6-B498-43B3-948B-1728B52AA6E4}">
                <adec:decorative xmlns:adec="http://schemas.microsoft.com/office/drawing/2017/decorative" val="1"/>
              </a:ext>
            </a:extLst>
          </p:cNvPr>
          <p:cNvGrpSpPr/>
          <p:nvPr/>
        </p:nvGrpSpPr>
        <p:grpSpPr>
          <a:xfrm>
            <a:off x="5887559" y="0"/>
            <a:ext cx="422705" cy="4320921"/>
            <a:chOff x="17572567" y="584200"/>
            <a:chExt cx="845410" cy="5890640"/>
          </a:xfrm>
        </p:grpSpPr>
        <p:cxnSp>
          <p:nvCxnSpPr>
            <p:cNvPr id="44" name="Straight Connector 67">
              <a:extLst>
                <a:ext uri="{FF2B5EF4-FFF2-40B4-BE49-F238E27FC236}">
                  <a16:creationId xmlns:a16="http://schemas.microsoft.com/office/drawing/2014/main" id="{FFB48A84-2875-2802-8ED0-9BB105EB7A61}"/>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5" name="Straight Connector 67">
              <a:extLst>
                <a:ext uri="{FF2B5EF4-FFF2-40B4-BE49-F238E27FC236}">
                  <a16:creationId xmlns:a16="http://schemas.microsoft.com/office/drawing/2014/main" id="{90E211B5-44AE-F4A2-7471-AAA3D6B5E5C6}"/>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6" name="Straight Connector 67">
              <a:extLst>
                <a:ext uri="{FF2B5EF4-FFF2-40B4-BE49-F238E27FC236}">
                  <a16:creationId xmlns:a16="http://schemas.microsoft.com/office/drawing/2014/main" id="{392445B8-D268-8B62-379E-97CF6A0E0BBD}"/>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7" name="Straight Connector 67">
              <a:extLst>
                <a:ext uri="{FF2B5EF4-FFF2-40B4-BE49-F238E27FC236}">
                  <a16:creationId xmlns:a16="http://schemas.microsoft.com/office/drawing/2014/main" id="{B8B9E51A-AA1E-C67C-DA6C-9E91D4163DE4}"/>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8" name="Straight Connector 67">
              <a:extLst>
                <a:ext uri="{FF2B5EF4-FFF2-40B4-BE49-F238E27FC236}">
                  <a16:creationId xmlns:a16="http://schemas.microsoft.com/office/drawing/2014/main" id="{53E53988-0C64-B70A-B6AD-3F4B341C859A}"/>
                </a:ext>
                <a:ext uri="{C183D7F6-B498-43B3-948B-1728B52AA6E4}">
                  <adec:decorative xmlns:adec="http://schemas.microsoft.com/office/drawing/2017/decorative" val="1"/>
                </a:ext>
              </a:extLst>
            </p:cNvPr>
            <p:cNvCxnSpPr>
              <a:cxnSpLocks/>
            </p:cNvCxnSpPr>
            <p:nvPr/>
          </p:nvCxnSpPr>
          <p:spPr>
            <a:xfrm flipV="1">
              <a:off x="18417977" y="584200"/>
              <a:ext cx="0" cy="589064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grpSp>
      <p:grpSp>
        <p:nvGrpSpPr>
          <p:cNvPr id="55" name="Graphic 79">
            <a:extLst>
              <a:ext uri="{FF2B5EF4-FFF2-40B4-BE49-F238E27FC236}">
                <a16:creationId xmlns:a16="http://schemas.microsoft.com/office/drawing/2014/main" id="{976C0648-37A8-55DE-A2AC-71D74FF9B67C}"/>
              </a:ext>
              <a:ext uri="{C183D7F6-B498-43B3-948B-1728B52AA6E4}">
                <adec:decorative xmlns:adec="http://schemas.microsoft.com/office/drawing/2017/decorative" val="1"/>
              </a:ext>
            </a:extLst>
          </p:cNvPr>
          <p:cNvGrpSpPr/>
          <p:nvPr/>
        </p:nvGrpSpPr>
        <p:grpSpPr>
          <a:xfrm>
            <a:off x="5027219" y="4347411"/>
            <a:ext cx="2141981" cy="687254"/>
            <a:chOff x="15851888" y="7813949"/>
            <a:chExt cx="4283962" cy="1374508"/>
          </a:xfrm>
        </p:grpSpPr>
        <p:sp>
          <p:nvSpPr>
            <p:cNvPr id="56" name="Freeform: Shape 177">
              <a:extLst>
                <a:ext uri="{FF2B5EF4-FFF2-40B4-BE49-F238E27FC236}">
                  <a16:creationId xmlns:a16="http://schemas.microsoft.com/office/drawing/2014/main" id="{B9565364-FE4F-A527-1171-C4310E3F4AD1}"/>
                </a:ext>
                <a:ext uri="{C183D7F6-B498-43B3-948B-1728B52AA6E4}">
                  <adec:decorative xmlns:adec="http://schemas.microsoft.com/office/drawing/2017/decorative" val="1"/>
                </a:ext>
              </a:extLst>
            </p:cNvPr>
            <p:cNvSpPr/>
            <p:nvPr/>
          </p:nvSpPr>
          <p:spPr>
            <a:xfrm>
              <a:off x="15864341" y="7813949"/>
              <a:ext cx="1706112" cy="1374508"/>
            </a:xfrm>
            <a:custGeom>
              <a:avLst/>
              <a:gdLst>
                <a:gd name="connsiteX0" fmla="*/ 1706113 w 1706112"/>
                <a:gd name="connsiteY0" fmla="*/ 0 h 1374508"/>
                <a:gd name="connsiteX1" fmla="*/ 0 w 1706112"/>
                <a:gd name="connsiteY1" fmla="*/ 1374508 h 1374508"/>
              </a:gdLst>
              <a:ahLst/>
              <a:cxnLst>
                <a:cxn ang="0">
                  <a:pos x="connsiteX0" y="connsiteY0"/>
                </a:cxn>
                <a:cxn ang="0">
                  <a:pos x="connsiteX1" y="connsiteY1"/>
                </a:cxn>
              </a:cxnLst>
              <a:rect l="l" t="t" r="r" b="b"/>
              <a:pathLst>
                <a:path w="1706112" h="1374508">
                  <a:moveTo>
                    <a:pt x="1706113" y="0"/>
                  </a:moveTo>
                  <a:cubicBezTo>
                    <a:pt x="1706113" y="813853"/>
                    <a:pt x="0" y="850025"/>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7" name="Freeform: Shape 178">
              <a:extLst>
                <a:ext uri="{FF2B5EF4-FFF2-40B4-BE49-F238E27FC236}">
                  <a16:creationId xmlns:a16="http://schemas.microsoft.com/office/drawing/2014/main" id="{ACB1E379-CBF8-61CB-76E8-B75763DFCB6A}"/>
                </a:ext>
                <a:ext uri="{C183D7F6-B498-43B3-948B-1728B52AA6E4}">
                  <adec:decorative xmlns:adec="http://schemas.microsoft.com/office/drawing/2017/decorative" val="1"/>
                </a:ext>
              </a:extLst>
            </p:cNvPr>
            <p:cNvSpPr/>
            <p:nvPr/>
          </p:nvSpPr>
          <p:spPr>
            <a:xfrm>
              <a:off x="16929105" y="7813949"/>
              <a:ext cx="853056" cy="1374508"/>
            </a:xfrm>
            <a:custGeom>
              <a:avLst/>
              <a:gdLst>
                <a:gd name="connsiteX0" fmla="*/ 853056 w 853056"/>
                <a:gd name="connsiteY0" fmla="*/ 0 h 1374508"/>
                <a:gd name="connsiteX1" fmla="*/ 0 w 853056"/>
                <a:gd name="connsiteY1" fmla="*/ 1374508 h 1374508"/>
              </a:gdLst>
              <a:ahLst/>
              <a:cxnLst>
                <a:cxn ang="0">
                  <a:pos x="connsiteX0" y="connsiteY0"/>
                </a:cxn>
                <a:cxn ang="0">
                  <a:pos x="connsiteX1" y="connsiteY1"/>
                </a:cxn>
              </a:cxnLst>
              <a:rect l="l" t="t" r="r" b="b"/>
              <a:pathLst>
                <a:path w="853056" h="1374508">
                  <a:moveTo>
                    <a:pt x="853056" y="0"/>
                  </a:moveTo>
                  <a:cubicBezTo>
                    <a:pt x="853056" y="994710"/>
                    <a:pt x="0" y="922367"/>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8" name="Freeform: Shape 180">
              <a:extLst>
                <a:ext uri="{FF2B5EF4-FFF2-40B4-BE49-F238E27FC236}">
                  <a16:creationId xmlns:a16="http://schemas.microsoft.com/office/drawing/2014/main" id="{16130F48-D614-605B-FF86-CCC3AE52331F}"/>
                </a:ext>
                <a:ext uri="{C183D7F6-B498-43B3-948B-1728B52AA6E4}">
                  <adec:decorative xmlns:adec="http://schemas.microsoft.com/office/drawing/2017/decorative" val="1"/>
                </a:ext>
              </a:extLst>
            </p:cNvPr>
            <p:cNvSpPr/>
            <p:nvPr/>
          </p:nvSpPr>
          <p:spPr>
            <a:xfrm>
              <a:off x="17993869" y="7813949"/>
              <a:ext cx="24906" cy="1356422"/>
            </a:xfrm>
            <a:custGeom>
              <a:avLst/>
              <a:gdLst>
                <a:gd name="connsiteX0" fmla="*/ 0 w 24906"/>
                <a:gd name="connsiteY0" fmla="*/ 0 h 1356422"/>
                <a:gd name="connsiteX1" fmla="*/ 0 w 24906"/>
                <a:gd name="connsiteY1" fmla="*/ 1356422 h 1356422"/>
              </a:gdLst>
              <a:ahLst/>
              <a:cxnLst>
                <a:cxn ang="0">
                  <a:pos x="connsiteX0" y="connsiteY0"/>
                </a:cxn>
                <a:cxn ang="0">
                  <a:pos x="connsiteX1" y="connsiteY1"/>
                </a:cxn>
              </a:cxnLst>
              <a:rect l="l" t="t" r="r" b="b"/>
              <a:pathLst>
                <a:path w="24906" h="1356422">
                  <a:moveTo>
                    <a:pt x="0" y="0"/>
                  </a:moveTo>
                  <a:lnTo>
                    <a:pt x="0" y="1356422"/>
                  </a:lnTo>
                </a:path>
              </a:pathLst>
            </a:custGeom>
            <a:noFill/>
            <a:ln w="9525" cap="rnd">
              <a:gradFill flip="none" rotWithShape="1">
                <a:gsLst>
                  <a:gs pos="18000">
                    <a:srgbClr val="D2D2D2"/>
                  </a:gs>
                  <a:gs pos="3000">
                    <a:srgbClr val="D2D2D2">
                      <a:alpha val="0"/>
                    </a:srgbClr>
                  </a:gs>
                  <a:gs pos="35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9" name="Freeform: Shape 264">
              <a:extLst>
                <a:ext uri="{FF2B5EF4-FFF2-40B4-BE49-F238E27FC236}">
                  <a16:creationId xmlns:a16="http://schemas.microsoft.com/office/drawing/2014/main" id="{226D0E54-B1BB-5E17-8C6A-57979837A099}"/>
                </a:ext>
                <a:ext uri="{C183D7F6-B498-43B3-948B-1728B52AA6E4}">
                  <adec:decorative xmlns:adec="http://schemas.microsoft.com/office/drawing/2017/decorative" val="1"/>
                </a:ext>
              </a:extLst>
            </p:cNvPr>
            <p:cNvSpPr/>
            <p:nvPr/>
          </p:nvSpPr>
          <p:spPr>
            <a:xfrm>
              <a:off x="18417283" y="7813949"/>
              <a:ext cx="1706112" cy="1374508"/>
            </a:xfrm>
            <a:custGeom>
              <a:avLst/>
              <a:gdLst>
                <a:gd name="connsiteX0" fmla="*/ 0 w 1706112"/>
                <a:gd name="connsiteY0" fmla="*/ 0 h 1374508"/>
                <a:gd name="connsiteX1" fmla="*/ 1706113 w 1706112"/>
                <a:gd name="connsiteY1" fmla="*/ 1374508 h 1374508"/>
              </a:gdLst>
              <a:ahLst/>
              <a:cxnLst>
                <a:cxn ang="0">
                  <a:pos x="connsiteX0" y="connsiteY0"/>
                </a:cxn>
                <a:cxn ang="0">
                  <a:pos x="connsiteX1" y="connsiteY1"/>
                </a:cxn>
              </a:cxnLst>
              <a:rect l="l" t="t" r="r" b="b"/>
              <a:pathLst>
                <a:path w="1706112" h="1374508">
                  <a:moveTo>
                    <a:pt x="0" y="0"/>
                  </a:moveTo>
                  <a:cubicBezTo>
                    <a:pt x="0" y="813853"/>
                    <a:pt x="1706113" y="850025"/>
                    <a:pt x="1706113"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0" name="Freeform: Shape 265">
              <a:extLst>
                <a:ext uri="{FF2B5EF4-FFF2-40B4-BE49-F238E27FC236}">
                  <a16:creationId xmlns:a16="http://schemas.microsoft.com/office/drawing/2014/main" id="{36797BE5-46DA-9DD8-99E4-ECF356E2073F}"/>
                </a:ext>
                <a:ext uri="{C183D7F6-B498-43B3-948B-1728B52AA6E4}">
                  <adec:decorative xmlns:adec="http://schemas.microsoft.com/office/drawing/2017/decorative" val="1"/>
                </a:ext>
              </a:extLst>
            </p:cNvPr>
            <p:cNvSpPr/>
            <p:nvPr/>
          </p:nvSpPr>
          <p:spPr>
            <a:xfrm>
              <a:off x="18205576" y="7813949"/>
              <a:ext cx="853056" cy="1374508"/>
            </a:xfrm>
            <a:custGeom>
              <a:avLst/>
              <a:gdLst>
                <a:gd name="connsiteX0" fmla="*/ 0 w 853056"/>
                <a:gd name="connsiteY0" fmla="*/ 0 h 1374508"/>
                <a:gd name="connsiteX1" fmla="*/ 853056 w 853056"/>
                <a:gd name="connsiteY1" fmla="*/ 1374508 h 1374508"/>
              </a:gdLst>
              <a:ahLst/>
              <a:cxnLst>
                <a:cxn ang="0">
                  <a:pos x="connsiteX0" y="connsiteY0"/>
                </a:cxn>
                <a:cxn ang="0">
                  <a:pos x="connsiteX1" y="connsiteY1"/>
                </a:cxn>
              </a:cxnLst>
              <a:rect l="l" t="t" r="r" b="b"/>
              <a:pathLst>
                <a:path w="853056" h="1374508">
                  <a:moveTo>
                    <a:pt x="0" y="0"/>
                  </a:moveTo>
                  <a:cubicBezTo>
                    <a:pt x="0" y="994710"/>
                    <a:pt x="853056" y="922367"/>
                    <a:pt x="853056"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67" name="Group 66">
            <a:extLst>
              <a:ext uri="{FF2B5EF4-FFF2-40B4-BE49-F238E27FC236}">
                <a16:creationId xmlns:a16="http://schemas.microsoft.com/office/drawing/2014/main" id="{61E4BEE9-BD5F-668B-CC5B-C4A82C8054B7}"/>
              </a:ext>
              <a:ext uri="{C183D7F6-B498-43B3-948B-1728B52AA6E4}">
                <adec:decorative xmlns:adec="http://schemas.microsoft.com/office/drawing/2017/decorative" val="1"/>
              </a:ext>
            </a:extLst>
          </p:cNvPr>
          <p:cNvGrpSpPr/>
          <p:nvPr/>
        </p:nvGrpSpPr>
        <p:grpSpPr>
          <a:xfrm>
            <a:off x="5887559" y="2398092"/>
            <a:ext cx="422705" cy="222476"/>
            <a:chOff x="17572567" y="584200"/>
            <a:chExt cx="845410" cy="5719234"/>
          </a:xfrm>
        </p:grpSpPr>
        <p:cxnSp>
          <p:nvCxnSpPr>
            <p:cNvPr id="68" name="Straight Connector 67">
              <a:extLst>
                <a:ext uri="{FF2B5EF4-FFF2-40B4-BE49-F238E27FC236}">
                  <a16:creationId xmlns:a16="http://schemas.microsoft.com/office/drawing/2014/main" id="{062864CC-AD41-CE56-8C2B-E469E3424BF0}"/>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69" name="Straight Connector 67">
              <a:extLst>
                <a:ext uri="{FF2B5EF4-FFF2-40B4-BE49-F238E27FC236}">
                  <a16:creationId xmlns:a16="http://schemas.microsoft.com/office/drawing/2014/main" id="{8F5DCD50-9879-9CF0-881E-922412C49C13}"/>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0" name="Straight Connector 67">
              <a:extLst>
                <a:ext uri="{FF2B5EF4-FFF2-40B4-BE49-F238E27FC236}">
                  <a16:creationId xmlns:a16="http://schemas.microsoft.com/office/drawing/2014/main" id="{EF9147A9-A6D1-0E26-627F-45C8E0551ACA}"/>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1" name="Straight Connector 67">
              <a:extLst>
                <a:ext uri="{FF2B5EF4-FFF2-40B4-BE49-F238E27FC236}">
                  <a16:creationId xmlns:a16="http://schemas.microsoft.com/office/drawing/2014/main" id="{42EF218C-E4D7-413C-33AA-8842C17CE8EF}"/>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2" name="Straight Connector 67">
              <a:extLst>
                <a:ext uri="{FF2B5EF4-FFF2-40B4-BE49-F238E27FC236}">
                  <a16:creationId xmlns:a16="http://schemas.microsoft.com/office/drawing/2014/main" id="{B104ABB1-9586-53A6-8CD6-21124922B306}"/>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grpSp>
      <p:sp>
        <p:nvSpPr>
          <p:cNvPr id="79" name="TextBox 78">
            <a:extLst>
              <a:ext uri="{FF2B5EF4-FFF2-40B4-BE49-F238E27FC236}">
                <a16:creationId xmlns:a16="http://schemas.microsoft.com/office/drawing/2014/main" id="{FDDD12F7-D500-BFEB-CE5A-72586BCB4B71}"/>
              </a:ext>
              <a:ext uri="{C183D7F6-B498-43B3-948B-1728B52AA6E4}">
                <adec:decorative xmlns:adec="http://schemas.microsoft.com/office/drawing/2017/decorative" val="1"/>
              </a:ext>
            </a:extLst>
          </p:cNvPr>
          <p:cNvSpPr txBox="1"/>
          <p:nvPr/>
        </p:nvSpPr>
        <p:spPr>
          <a:xfrm>
            <a:off x="4141393" y="5928641"/>
            <a:ext cx="3913632" cy="769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noFill/>
                <a:effectLst/>
                <a:uLnTx/>
                <a:uFillTx/>
                <a:latin typeface="Segoe UI Semibold"/>
                <a:ea typeface="+mn-ea"/>
                <a:cs typeface="+mn-cs"/>
              </a:rPr>
              <a:t>Operational databases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Analytics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Data governance </a:t>
            </a:r>
          </a:p>
        </p:txBody>
      </p:sp>
      <p:sp>
        <p:nvSpPr>
          <p:cNvPr id="80" name="Oval 79">
            <a:extLst>
              <a:ext uri="{FF2B5EF4-FFF2-40B4-BE49-F238E27FC236}">
                <a16:creationId xmlns:a16="http://schemas.microsoft.com/office/drawing/2014/main" id="{BAECC4A8-66DC-278F-8BA9-66D17D14E114}"/>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1" name="Oval 80">
            <a:extLst>
              <a:ext uri="{FF2B5EF4-FFF2-40B4-BE49-F238E27FC236}">
                <a16:creationId xmlns:a16="http://schemas.microsoft.com/office/drawing/2014/main" id="{00689A8C-AC7D-8CDC-3699-A1F3CAA00F53}"/>
              </a:ext>
              <a:ext uri="{C183D7F6-B498-43B3-948B-1728B52AA6E4}">
                <adec:decorative xmlns:adec="http://schemas.microsoft.com/office/drawing/2017/decorative" val="1"/>
              </a:ext>
            </a:extLst>
          </p:cNvPr>
          <p:cNvSpPr>
            <a:spLocks noChangeAspect="1"/>
          </p:cNvSpPr>
          <p:nvPr/>
        </p:nvSpPr>
        <p:spPr bwMode="auto">
          <a:xfrm>
            <a:off x="6687276" y="470985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B052FE2B-BDC0-2B10-9274-EB41F75C5F5D}"/>
              </a:ext>
              <a:ext uri="{C183D7F6-B498-43B3-948B-1728B52AA6E4}">
                <adec:decorative xmlns:adec="http://schemas.microsoft.com/office/drawing/2017/decorative" val="1"/>
              </a:ext>
            </a:extLst>
          </p:cNvPr>
          <p:cNvSpPr>
            <a:spLocks noChangeAspect="1"/>
          </p:cNvSpPr>
          <p:nvPr/>
        </p:nvSpPr>
        <p:spPr bwMode="auto">
          <a:xfrm>
            <a:off x="5776577" y="47524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3" name="Oval 82">
            <a:extLst>
              <a:ext uri="{FF2B5EF4-FFF2-40B4-BE49-F238E27FC236}">
                <a16:creationId xmlns:a16="http://schemas.microsoft.com/office/drawing/2014/main" id="{B3B4693F-3799-11E9-7F1D-DB5B9241D277}"/>
              </a:ext>
              <a:ext uri="{C183D7F6-B498-43B3-948B-1728B52AA6E4}">
                <adec:decorative xmlns:adec="http://schemas.microsoft.com/office/drawing/2017/decorative" val="1"/>
              </a:ext>
            </a:extLst>
          </p:cNvPr>
          <p:cNvSpPr>
            <a:spLocks noChangeAspect="1"/>
          </p:cNvSpPr>
          <p:nvPr/>
        </p:nvSpPr>
        <p:spPr bwMode="auto">
          <a:xfrm>
            <a:off x="6069955" y="4349633"/>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4" name="Oval 83">
            <a:extLst>
              <a:ext uri="{FF2B5EF4-FFF2-40B4-BE49-F238E27FC236}">
                <a16:creationId xmlns:a16="http://schemas.microsoft.com/office/drawing/2014/main" id="{B044A0E5-D6E1-D4BB-6FF1-F57C3FAD6204}"/>
              </a:ext>
              <a:ext uri="{C183D7F6-B498-43B3-948B-1728B52AA6E4}">
                <adec:decorative xmlns:adec="http://schemas.microsoft.com/office/drawing/2017/decorative" val="1"/>
              </a:ext>
            </a:extLst>
          </p:cNvPr>
          <p:cNvSpPr>
            <a:spLocks noChangeAspect="1"/>
          </p:cNvSpPr>
          <p:nvPr/>
        </p:nvSpPr>
        <p:spPr bwMode="auto">
          <a:xfrm>
            <a:off x="6222456" y="45599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5" name="Oval 84">
            <a:extLst>
              <a:ext uri="{FF2B5EF4-FFF2-40B4-BE49-F238E27FC236}">
                <a16:creationId xmlns:a16="http://schemas.microsoft.com/office/drawing/2014/main" id="{BEF2FBB1-F5B1-2D16-A439-6AE2C63230A7}"/>
              </a:ext>
              <a:ext uri="{C183D7F6-B498-43B3-948B-1728B52AA6E4}">
                <adec:decorative xmlns:adec="http://schemas.microsoft.com/office/drawing/2017/decorative" val="1"/>
              </a:ext>
            </a:extLst>
          </p:cNvPr>
          <p:cNvSpPr>
            <a:spLocks noChangeAspect="1"/>
          </p:cNvSpPr>
          <p:nvPr/>
        </p:nvSpPr>
        <p:spPr bwMode="auto">
          <a:xfrm>
            <a:off x="6377396" y="475557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6" name="Oval 85">
            <a:extLst>
              <a:ext uri="{FF2B5EF4-FFF2-40B4-BE49-F238E27FC236}">
                <a16:creationId xmlns:a16="http://schemas.microsoft.com/office/drawing/2014/main" id="{34AD03D4-6FDD-E5E8-80A9-F8E85CA619F0}"/>
              </a:ext>
              <a:ext uri="{C183D7F6-B498-43B3-948B-1728B52AA6E4}">
                <adec:decorative xmlns:adec="http://schemas.microsoft.com/office/drawing/2017/decorative" val="1"/>
              </a:ext>
            </a:extLst>
          </p:cNvPr>
          <p:cNvSpPr>
            <a:spLocks noChangeAspect="1"/>
          </p:cNvSpPr>
          <p:nvPr/>
        </p:nvSpPr>
        <p:spPr bwMode="auto">
          <a:xfrm>
            <a:off x="6178311" y="3023382"/>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7" name="Oval 86">
            <a:extLst>
              <a:ext uri="{FF2B5EF4-FFF2-40B4-BE49-F238E27FC236}">
                <a16:creationId xmlns:a16="http://schemas.microsoft.com/office/drawing/2014/main" id="{A52BD39C-696F-DA95-304A-A4B5E6AB5A0D}"/>
              </a:ext>
              <a:ext uri="{C183D7F6-B498-43B3-948B-1728B52AA6E4}">
                <adec:decorative xmlns:adec="http://schemas.microsoft.com/office/drawing/2017/decorative" val="1"/>
              </a:ext>
            </a:extLst>
          </p:cNvPr>
          <p:cNvSpPr>
            <a:spLocks noChangeAspect="1"/>
          </p:cNvSpPr>
          <p:nvPr/>
        </p:nvSpPr>
        <p:spPr bwMode="auto">
          <a:xfrm>
            <a:off x="5965250" y="3089478"/>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8" name="Oval 87">
            <a:extLst>
              <a:ext uri="{FF2B5EF4-FFF2-40B4-BE49-F238E27FC236}">
                <a16:creationId xmlns:a16="http://schemas.microsoft.com/office/drawing/2014/main" id="{A0D36EB5-8907-DADF-F71D-918C38466061}"/>
              </a:ext>
              <a:ext uri="{C183D7F6-B498-43B3-948B-1728B52AA6E4}">
                <adec:decorative xmlns:adec="http://schemas.microsoft.com/office/drawing/2017/decorative" val="1"/>
              </a:ext>
            </a:extLst>
          </p:cNvPr>
          <p:cNvSpPr>
            <a:spLocks noChangeAspect="1"/>
          </p:cNvSpPr>
          <p:nvPr/>
        </p:nvSpPr>
        <p:spPr bwMode="auto">
          <a:xfrm>
            <a:off x="5859685" y="299560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9" name="Oval 88">
            <a:extLst>
              <a:ext uri="{FF2B5EF4-FFF2-40B4-BE49-F238E27FC236}">
                <a16:creationId xmlns:a16="http://schemas.microsoft.com/office/drawing/2014/main" id="{5C6DCA5B-29E6-CC31-82A1-38CCC2A2D3EC}"/>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0" name="Oval 89">
            <a:extLst>
              <a:ext uri="{FF2B5EF4-FFF2-40B4-BE49-F238E27FC236}">
                <a16:creationId xmlns:a16="http://schemas.microsoft.com/office/drawing/2014/main" id="{0773EA48-1EDB-1F9E-8D90-E2B2987D849A}"/>
              </a:ext>
              <a:ext uri="{C183D7F6-B498-43B3-948B-1728B52AA6E4}">
                <adec:decorative xmlns:adec="http://schemas.microsoft.com/office/drawing/2017/decorative" val="1"/>
              </a:ext>
            </a:extLst>
          </p:cNvPr>
          <p:cNvSpPr>
            <a:spLocks noChangeAspect="1"/>
          </p:cNvSpPr>
          <p:nvPr/>
        </p:nvSpPr>
        <p:spPr bwMode="auto">
          <a:xfrm>
            <a:off x="6283422" y="3018943"/>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1" name="Oval 90">
            <a:extLst>
              <a:ext uri="{FF2B5EF4-FFF2-40B4-BE49-F238E27FC236}">
                <a16:creationId xmlns:a16="http://schemas.microsoft.com/office/drawing/2014/main" id="{C98E610A-C48D-FA62-D6F5-315F5780B5FA}"/>
              </a:ext>
              <a:ext uri="{C183D7F6-B498-43B3-948B-1728B52AA6E4}">
                <adec:decorative xmlns:adec="http://schemas.microsoft.com/office/drawing/2017/decorative" val="1"/>
              </a:ext>
            </a:extLst>
          </p:cNvPr>
          <p:cNvSpPr>
            <a:spLocks noChangeAspect="1"/>
          </p:cNvSpPr>
          <p:nvPr/>
        </p:nvSpPr>
        <p:spPr bwMode="auto">
          <a:xfrm>
            <a:off x="6072285" y="316959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2" name="Oval 91">
            <a:extLst>
              <a:ext uri="{FF2B5EF4-FFF2-40B4-BE49-F238E27FC236}">
                <a16:creationId xmlns:a16="http://schemas.microsoft.com/office/drawing/2014/main" id="{98B8A4A5-9B3F-B2CD-574A-A0418473A247}"/>
              </a:ext>
              <a:ext uri="{C183D7F6-B498-43B3-948B-1728B52AA6E4}">
                <adec:decorative xmlns:adec="http://schemas.microsoft.com/office/drawing/2017/decorative" val="1"/>
              </a:ext>
            </a:extLst>
          </p:cNvPr>
          <p:cNvSpPr>
            <a:spLocks noChangeAspect="1"/>
          </p:cNvSpPr>
          <p:nvPr/>
        </p:nvSpPr>
        <p:spPr bwMode="auto">
          <a:xfrm>
            <a:off x="6071708"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3" name="Oval 92">
            <a:extLst>
              <a:ext uri="{FF2B5EF4-FFF2-40B4-BE49-F238E27FC236}">
                <a16:creationId xmlns:a16="http://schemas.microsoft.com/office/drawing/2014/main" id="{9CE3F896-9A77-66FC-4E25-381C60D0D802}"/>
              </a:ext>
              <a:ext uri="{C183D7F6-B498-43B3-948B-1728B52AA6E4}">
                <adec:decorative xmlns:adec="http://schemas.microsoft.com/office/drawing/2017/decorative" val="1"/>
              </a:ext>
            </a:extLst>
          </p:cNvPr>
          <p:cNvSpPr>
            <a:spLocks noChangeAspect="1"/>
          </p:cNvSpPr>
          <p:nvPr/>
        </p:nvSpPr>
        <p:spPr bwMode="auto">
          <a:xfrm>
            <a:off x="6176869" y="10712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5" name="Oval 94">
            <a:extLst>
              <a:ext uri="{FF2B5EF4-FFF2-40B4-BE49-F238E27FC236}">
                <a16:creationId xmlns:a16="http://schemas.microsoft.com/office/drawing/2014/main" id="{C217E3FA-E291-903C-DC20-A2A8B0F35BAD}"/>
              </a:ext>
              <a:ext uri="{C183D7F6-B498-43B3-948B-1728B52AA6E4}">
                <adec:decorative xmlns:adec="http://schemas.microsoft.com/office/drawing/2017/decorative" val="1"/>
              </a:ext>
            </a:extLst>
          </p:cNvPr>
          <p:cNvSpPr>
            <a:spLocks noChangeAspect="1"/>
          </p:cNvSpPr>
          <p:nvPr/>
        </p:nvSpPr>
        <p:spPr bwMode="auto">
          <a:xfrm>
            <a:off x="6282665" y="2404737"/>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6" name="Oval 95">
            <a:extLst>
              <a:ext uri="{FF2B5EF4-FFF2-40B4-BE49-F238E27FC236}">
                <a16:creationId xmlns:a16="http://schemas.microsoft.com/office/drawing/2014/main" id="{DB723261-0922-3169-5BD3-05ED587F49CB}"/>
              </a:ext>
              <a:ext uri="{C183D7F6-B498-43B3-948B-1728B52AA6E4}">
                <adec:decorative xmlns:adec="http://schemas.microsoft.com/office/drawing/2017/decorative" val="1"/>
              </a:ext>
            </a:extLst>
          </p:cNvPr>
          <p:cNvSpPr>
            <a:spLocks noChangeAspect="1"/>
          </p:cNvSpPr>
          <p:nvPr/>
        </p:nvSpPr>
        <p:spPr bwMode="auto">
          <a:xfrm>
            <a:off x="5965161"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8" name="Oval 97">
            <a:extLst>
              <a:ext uri="{FF2B5EF4-FFF2-40B4-BE49-F238E27FC236}">
                <a16:creationId xmlns:a16="http://schemas.microsoft.com/office/drawing/2014/main" id="{301AA18B-3D11-220D-35D1-B34025372369}"/>
              </a:ext>
              <a:ext uri="{C183D7F6-B498-43B3-948B-1728B52AA6E4}">
                <adec:decorative xmlns:adec="http://schemas.microsoft.com/office/drawing/2017/decorative" val="1"/>
              </a:ext>
            </a:extLst>
          </p:cNvPr>
          <p:cNvSpPr>
            <a:spLocks noChangeAspect="1"/>
          </p:cNvSpPr>
          <p:nvPr/>
        </p:nvSpPr>
        <p:spPr bwMode="auto">
          <a:xfrm>
            <a:off x="6281644" y="12617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0" name="Oval 99">
            <a:extLst>
              <a:ext uri="{FF2B5EF4-FFF2-40B4-BE49-F238E27FC236}">
                <a16:creationId xmlns:a16="http://schemas.microsoft.com/office/drawing/2014/main" id="{2DD72A82-85B0-AF2B-7E27-C8AFCB037E59}"/>
              </a:ext>
              <a:ext uri="{C183D7F6-B498-43B3-948B-1728B52AA6E4}">
                <adec:decorative xmlns:adec="http://schemas.microsoft.com/office/drawing/2017/decorative" val="1"/>
              </a:ext>
            </a:extLst>
          </p:cNvPr>
          <p:cNvSpPr>
            <a:spLocks noChangeAspect="1"/>
          </p:cNvSpPr>
          <p:nvPr/>
        </p:nvSpPr>
        <p:spPr bwMode="auto">
          <a:xfrm>
            <a:off x="5860570"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1" name="Oval 100">
            <a:extLst>
              <a:ext uri="{FF2B5EF4-FFF2-40B4-BE49-F238E27FC236}">
                <a16:creationId xmlns:a16="http://schemas.microsoft.com/office/drawing/2014/main" id="{985CC0D0-6D7D-4E4B-F955-B47D317D59D6}"/>
              </a:ext>
              <a:ext uri="{C183D7F6-B498-43B3-948B-1728B52AA6E4}">
                <adec:decorative xmlns:adec="http://schemas.microsoft.com/office/drawing/2017/decorative" val="1"/>
              </a:ext>
            </a:extLst>
          </p:cNvPr>
          <p:cNvSpPr>
            <a:spLocks noChangeAspect="1"/>
          </p:cNvSpPr>
          <p:nvPr/>
        </p:nvSpPr>
        <p:spPr bwMode="auto">
          <a:xfrm>
            <a:off x="6178680"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2" name="Oval 101">
            <a:extLst>
              <a:ext uri="{FF2B5EF4-FFF2-40B4-BE49-F238E27FC236}">
                <a16:creationId xmlns:a16="http://schemas.microsoft.com/office/drawing/2014/main" id="{BD3A086C-B09C-044B-2AC3-09CE20781EAC}"/>
              </a:ext>
              <a:ext uri="{C183D7F6-B498-43B3-948B-1728B52AA6E4}">
                <adec:decorative xmlns:adec="http://schemas.microsoft.com/office/drawing/2017/decorative" val="1"/>
              </a:ext>
            </a:extLst>
          </p:cNvPr>
          <p:cNvSpPr>
            <a:spLocks noChangeAspect="1"/>
          </p:cNvSpPr>
          <p:nvPr/>
        </p:nvSpPr>
        <p:spPr bwMode="auto">
          <a:xfrm>
            <a:off x="6072389" y="136194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62" name="Oval 261">
            <a:extLst>
              <a:ext uri="{FF2B5EF4-FFF2-40B4-BE49-F238E27FC236}">
                <a16:creationId xmlns:a16="http://schemas.microsoft.com/office/drawing/2014/main" id="{BF741567-6DC8-1C94-BFDA-A552AFC8373E}"/>
              </a:ext>
              <a:ext uri="{C183D7F6-B498-43B3-948B-1728B52AA6E4}">
                <adec:decorative xmlns:adec="http://schemas.microsoft.com/office/drawing/2017/decorative" val="1"/>
              </a:ext>
            </a:extLst>
          </p:cNvPr>
          <p:cNvSpPr>
            <a:spLocks noChangeAspect="1"/>
          </p:cNvSpPr>
          <p:nvPr/>
        </p:nvSpPr>
        <p:spPr bwMode="auto">
          <a:xfrm>
            <a:off x="6042153" y="2237432"/>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326" name="Group 325">
            <a:extLst>
              <a:ext uri="{FF2B5EF4-FFF2-40B4-BE49-F238E27FC236}">
                <a16:creationId xmlns:a16="http://schemas.microsoft.com/office/drawing/2014/main" id="{9167C523-CD92-441C-29B2-33FA98E0C47B}"/>
              </a:ext>
            </a:extLst>
          </p:cNvPr>
          <p:cNvGrpSpPr/>
          <p:nvPr/>
        </p:nvGrpSpPr>
        <p:grpSpPr>
          <a:xfrm>
            <a:off x="3639597" y="5625909"/>
            <a:ext cx="1325880" cy="657469"/>
            <a:chOff x="-2266352" y="3167542"/>
            <a:chExt cx="1325880" cy="657469"/>
          </a:xfrm>
        </p:grpSpPr>
        <p:pic>
          <p:nvPicPr>
            <p:cNvPr id="327" name="Picture 326" descr="Cloud with an arrow pointing downwards coming out of it">
              <a:extLst>
                <a:ext uri="{FF2B5EF4-FFF2-40B4-BE49-F238E27FC236}">
                  <a16:creationId xmlns:a16="http://schemas.microsoft.com/office/drawing/2014/main" id="{F105C21B-B799-CE7A-E978-68F9C9503F00}"/>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268" y="3167542"/>
              <a:ext cx="396000" cy="396000"/>
            </a:xfrm>
            <a:prstGeom prst="rect">
              <a:avLst/>
            </a:prstGeom>
          </p:spPr>
        </p:pic>
        <p:sp>
          <p:nvSpPr>
            <p:cNvPr id="328" name="Rectangle 327">
              <a:extLst>
                <a:ext uri="{FF2B5EF4-FFF2-40B4-BE49-F238E27FC236}">
                  <a16:creationId xmlns:a16="http://schemas.microsoft.com/office/drawing/2014/main" id="{5FA674CD-ADE9-1085-B591-DD5B1B288EC1}"/>
                </a:ext>
              </a:extLst>
            </p:cNvPr>
            <p:cNvSpPr/>
            <p:nvPr/>
          </p:nvSpPr>
          <p:spPr bwMode="auto">
            <a:xfrm>
              <a:off x="-2266352" y="3459251"/>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dirty="0">
                  <a:ln>
                    <a:noFill/>
                  </a:ln>
                  <a:solidFill>
                    <a:srgbClr val="FFFFFF">
                      <a:lumMod val="95000"/>
                    </a:srgbClr>
                  </a:solidFill>
                  <a:effectLst/>
                  <a:uLnTx/>
                  <a:uFillTx/>
                  <a:latin typeface="Segoe UI Variable Small Semibol" pitchFamily="2" charset="0"/>
                  <a:ea typeface="+mn-ea"/>
                  <a:cs typeface="Segoe UI" panose="020B0502040204020203" pitchFamily="34" charset="0"/>
                </a:rPr>
                <a:t>Infrastructure</a:t>
              </a:r>
            </a:p>
          </p:txBody>
        </p:sp>
      </p:grpSp>
      <p:grpSp>
        <p:nvGrpSpPr>
          <p:cNvPr id="329" name="Group 328">
            <a:extLst>
              <a:ext uri="{FF2B5EF4-FFF2-40B4-BE49-F238E27FC236}">
                <a16:creationId xmlns:a16="http://schemas.microsoft.com/office/drawing/2014/main" id="{7D529D59-8CE4-9878-D88F-D9E4F0B1D5CD}"/>
              </a:ext>
            </a:extLst>
          </p:cNvPr>
          <p:cNvGrpSpPr/>
          <p:nvPr/>
        </p:nvGrpSpPr>
        <p:grpSpPr>
          <a:xfrm>
            <a:off x="4667046" y="5625909"/>
            <a:ext cx="1325880" cy="668518"/>
            <a:chOff x="-421848" y="3152567"/>
            <a:chExt cx="1325880" cy="668518"/>
          </a:xfrm>
        </p:grpSpPr>
        <p:pic>
          <p:nvPicPr>
            <p:cNvPr id="330" name="Picture 329" descr="Cloud with a network visual of connected nodes and lines overlaid on top of it">
              <a:extLst>
                <a:ext uri="{FF2B5EF4-FFF2-40B4-BE49-F238E27FC236}">
                  <a16:creationId xmlns:a16="http://schemas.microsoft.com/office/drawing/2014/main" id="{3BB6961F-797F-652B-823B-357D6B0DAD30}"/>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2" y="3152567"/>
              <a:ext cx="396000" cy="396000"/>
            </a:xfrm>
            <a:prstGeom prst="rect">
              <a:avLst/>
            </a:prstGeom>
          </p:spPr>
        </p:pic>
        <p:sp>
          <p:nvSpPr>
            <p:cNvPr id="331" name="Rectangle 330">
              <a:extLst>
                <a:ext uri="{FF2B5EF4-FFF2-40B4-BE49-F238E27FC236}">
                  <a16:creationId xmlns:a16="http://schemas.microsoft.com/office/drawing/2014/main" id="{7691A8FE-99AC-572D-6509-F1CC2C0B214B}"/>
                </a:ext>
              </a:extLst>
            </p:cNvPr>
            <p:cNvSpPr/>
            <p:nvPr/>
          </p:nvSpPr>
          <p:spPr bwMode="auto">
            <a:xfrm>
              <a:off x="-421848" y="3455325"/>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a:ln>
                    <a:noFill/>
                  </a:ln>
                  <a:solidFill>
                    <a:srgbClr val="FFFFFF">
                      <a:lumMod val="95000"/>
                    </a:srgbClr>
                  </a:solidFill>
                  <a:effectLst/>
                  <a:uLnTx/>
                  <a:uFillTx/>
                  <a:latin typeface="Segoe UI Variable Small Semibol" pitchFamily="2" charset="0"/>
                  <a:ea typeface="+mn-ea"/>
                  <a:cs typeface="Segoe UI" panose="020B0502040204020203" pitchFamily="34" charset="0"/>
                </a:rPr>
                <a:t>Data &amp; AI</a:t>
              </a:r>
            </a:p>
          </p:txBody>
        </p:sp>
      </p:grpSp>
      <p:grpSp>
        <p:nvGrpSpPr>
          <p:cNvPr id="332" name="Group 331">
            <a:extLst>
              <a:ext uri="{FF2B5EF4-FFF2-40B4-BE49-F238E27FC236}">
                <a16:creationId xmlns:a16="http://schemas.microsoft.com/office/drawing/2014/main" id="{FA2EC9AC-2C5C-0864-5BAF-E19669BB8672}"/>
              </a:ext>
            </a:extLst>
          </p:cNvPr>
          <p:cNvGrpSpPr/>
          <p:nvPr/>
        </p:nvGrpSpPr>
        <p:grpSpPr>
          <a:xfrm>
            <a:off x="6005065" y="5625909"/>
            <a:ext cx="1325880" cy="656581"/>
            <a:chOff x="1167820" y="3152567"/>
            <a:chExt cx="1325880" cy="656581"/>
          </a:xfrm>
        </p:grpSpPr>
        <p:pic>
          <p:nvPicPr>
            <p:cNvPr id="333" name="Picture 332" descr="Web browser with a speech bubble containing coding symbols in it">
              <a:extLst>
                <a:ext uri="{FF2B5EF4-FFF2-40B4-BE49-F238E27FC236}">
                  <a16:creationId xmlns:a16="http://schemas.microsoft.com/office/drawing/2014/main" id="{3B2A5051-DA36-44B6-14C8-4E8A82A534C3}"/>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8188" y="3152567"/>
              <a:ext cx="396000" cy="396000"/>
            </a:xfrm>
            <a:prstGeom prst="rect">
              <a:avLst/>
            </a:prstGeom>
          </p:spPr>
        </p:pic>
        <p:sp>
          <p:nvSpPr>
            <p:cNvPr id="334" name="Rectangle 333">
              <a:extLst>
                <a:ext uri="{FF2B5EF4-FFF2-40B4-BE49-F238E27FC236}">
                  <a16:creationId xmlns:a16="http://schemas.microsoft.com/office/drawing/2014/main" id="{2B340BBE-8F92-13FF-F539-99DCBF7DE6F8}"/>
                </a:ext>
              </a:extLst>
            </p:cNvPr>
            <p:cNvSpPr/>
            <p:nvPr/>
          </p:nvSpPr>
          <p:spPr bwMode="auto">
            <a:xfrm>
              <a:off x="1167820" y="3443388"/>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FFFFFF">
                      <a:lumMod val="95000"/>
                    </a:srgbClr>
                  </a:solidFill>
                  <a:effectLst/>
                  <a:uLnTx/>
                  <a:uFillTx/>
                  <a:latin typeface="Segoe UI Variable Small Semibol" pitchFamily="2" charset="0"/>
                  <a:ea typeface="+mn-ea"/>
                  <a:cs typeface="Segoe UI" panose="020B0502040204020203" pitchFamily="34" charset="0"/>
                </a:rPr>
                <a:t>Digital &amp; App Innovation</a:t>
              </a:r>
            </a:p>
          </p:txBody>
        </p:sp>
      </p:grpSp>
      <p:grpSp>
        <p:nvGrpSpPr>
          <p:cNvPr id="335" name="Group 334">
            <a:extLst>
              <a:ext uri="{FF2B5EF4-FFF2-40B4-BE49-F238E27FC236}">
                <a16:creationId xmlns:a16="http://schemas.microsoft.com/office/drawing/2014/main" id="{7EDE0067-E261-45C2-FAE9-0D94CD52F220}"/>
              </a:ext>
            </a:extLst>
          </p:cNvPr>
          <p:cNvGrpSpPr/>
          <p:nvPr/>
        </p:nvGrpSpPr>
        <p:grpSpPr>
          <a:xfrm>
            <a:off x="7367224" y="5625909"/>
            <a:ext cx="1325880" cy="663239"/>
            <a:chOff x="-3755519" y="3131907"/>
            <a:chExt cx="1325880" cy="663239"/>
          </a:xfrm>
        </p:grpSpPr>
        <p:pic>
          <p:nvPicPr>
            <p:cNvPr id="336" name="Picture 335" descr="Shield with a lock overlaid on top of it">
              <a:extLst>
                <a:ext uri="{FF2B5EF4-FFF2-40B4-BE49-F238E27FC236}">
                  <a16:creationId xmlns:a16="http://schemas.microsoft.com/office/drawing/2014/main" id="{48D612A5-E436-8A63-44BF-BFF7CD46AF35}"/>
                </a:ext>
                <a:ext uri="{C183D7F6-B498-43B3-948B-1728B52AA6E4}">
                  <adec:decorative xmlns:adec="http://schemas.microsoft.com/office/drawing/2017/decorative" val="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0579" y="3131907"/>
              <a:ext cx="396000" cy="396000"/>
            </a:xfrm>
            <a:prstGeom prst="rect">
              <a:avLst/>
            </a:prstGeom>
          </p:spPr>
        </p:pic>
        <p:sp>
          <p:nvSpPr>
            <p:cNvPr id="337" name="Rectangle 336">
              <a:extLst>
                <a:ext uri="{FF2B5EF4-FFF2-40B4-BE49-F238E27FC236}">
                  <a16:creationId xmlns:a16="http://schemas.microsoft.com/office/drawing/2014/main" id="{BC0DA19D-9332-D47E-C9AA-E54833705823}"/>
                </a:ext>
              </a:extLst>
            </p:cNvPr>
            <p:cNvSpPr/>
            <p:nvPr/>
          </p:nvSpPr>
          <p:spPr bwMode="auto">
            <a:xfrm>
              <a:off x="-3755519" y="3429386"/>
              <a:ext cx="1325880" cy="365760"/>
            </a:xfrm>
            <a:prstGeom prst="rect">
              <a:avLst/>
            </a:prstGeom>
            <a:noFill/>
            <a:ln>
              <a:noFill/>
            </a:ln>
          </p:spPr>
          <p:txBody>
            <a:bodyPr wrap="none" lIns="0" tIns="0" rIns="0" bIns="0" anchor="ctr" anchorCtr="0">
              <a:noAutofit/>
            </a:bodyPr>
            <a:lstStyle/>
            <a:p>
              <a:pPr marL="0" marR="0" lvl="0" indent="0" algn="ctr" defTabSz="914102" rtl="0" eaLnBrk="1" fontAlgn="base" latinLnBrk="0" hangingPunct="1">
                <a:lnSpc>
                  <a:spcPct val="90000"/>
                </a:lnSpc>
                <a:spcBef>
                  <a:spcPts val="300"/>
                </a:spcBef>
                <a:spcAft>
                  <a:spcPts val="0"/>
                </a:spcAft>
                <a:buClrTx/>
                <a:buSzTx/>
                <a:buFontTx/>
                <a:buNone/>
                <a:tabLst/>
                <a:defRPr/>
              </a:pPr>
              <a:r>
                <a:rPr kumimoji="0" lang="en-US" sz="800" b="0" i="0" u="none" strike="noStrike" kern="0" cap="none" spc="0" normalizeH="0" baseline="0" noProof="0">
                  <a:ln>
                    <a:noFill/>
                  </a:ln>
                  <a:solidFill>
                    <a:srgbClr val="FFFFFF">
                      <a:lumMod val="95000"/>
                    </a:srgbClr>
                  </a:solidFill>
                  <a:effectLst/>
                  <a:uLnTx/>
                  <a:uFillTx/>
                  <a:latin typeface="Segoe UI Variable Small Semibol" pitchFamily="2" charset="0"/>
                  <a:ea typeface="+mn-ea"/>
                  <a:cs typeface="Segoe UI" panose="020B0502040204020203" pitchFamily="34" charset="0"/>
                </a:rPr>
                <a:t>Security</a:t>
              </a:r>
            </a:p>
          </p:txBody>
        </p:sp>
      </p:grpSp>
      <p:grpSp>
        <p:nvGrpSpPr>
          <p:cNvPr id="338" name="Group 337">
            <a:extLst>
              <a:ext uri="{FF2B5EF4-FFF2-40B4-BE49-F238E27FC236}">
                <a16:creationId xmlns:a16="http://schemas.microsoft.com/office/drawing/2014/main" id="{FE246574-037D-5882-6B83-2369CDF30852}"/>
              </a:ext>
            </a:extLst>
          </p:cNvPr>
          <p:cNvGrpSpPr/>
          <p:nvPr/>
        </p:nvGrpSpPr>
        <p:grpSpPr>
          <a:xfrm>
            <a:off x="2100263" y="145577"/>
            <a:ext cx="7991475" cy="508321"/>
            <a:chOff x="2100263" y="88427"/>
            <a:chExt cx="7991475" cy="508321"/>
          </a:xfrm>
        </p:grpSpPr>
        <p:sp>
          <p:nvSpPr>
            <p:cNvPr id="339" name="Rectangle 338">
              <a:extLst>
                <a:ext uri="{FF2B5EF4-FFF2-40B4-BE49-F238E27FC236}">
                  <a16:creationId xmlns:a16="http://schemas.microsoft.com/office/drawing/2014/main" id="{43E5660E-0F44-B2F0-C678-1C99DC3EE9CC}"/>
                </a:ext>
              </a:extLst>
            </p:cNvPr>
            <p:cNvSpPr/>
            <p:nvPr/>
          </p:nvSpPr>
          <p:spPr bwMode="auto">
            <a:xfrm>
              <a:off x="6042153" y="236773"/>
              <a:ext cx="293338" cy="35997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40" name="Title 2">
              <a:extLst>
                <a:ext uri="{FF2B5EF4-FFF2-40B4-BE49-F238E27FC236}">
                  <a16:creationId xmlns:a16="http://schemas.microsoft.com/office/drawing/2014/main" id="{0474EBD0-4AAE-FA4E-ABF9-37CC984D4B5F}"/>
                </a:ext>
                <a:ext uri="{C183D7F6-B498-43B3-948B-1728B52AA6E4}">
                  <adec:decorative xmlns:adec="http://schemas.microsoft.com/office/drawing/2017/decorative" val="0"/>
                </a:ext>
              </a:extLst>
            </p:cNvPr>
            <p:cNvSpPr txBox="1">
              <a:spLocks/>
            </p:cNvSpPr>
            <p:nvPr/>
          </p:nvSpPr>
          <p:spPr>
            <a:xfrm>
              <a:off x="2100263" y="88427"/>
              <a:ext cx="7991475" cy="487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algn="ctr" defTabSz="932742" rtl="0" eaLnBrk="1" fontAlgn="auto" latinLnBrk="0" hangingPunct="1">
                <a:lnSpc>
                  <a:spcPct val="100000"/>
                </a:lnSpc>
                <a:spcBef>
                  <a:spcPct val="0"/>
                </a:spcBef>
                <a:spcAft>
                  <a:spcPts val="0"/>
                </a:spcAft>
                <a:buClrTx/>
                <a:buSzPct val="90000"/>
                <a:buFontTx/>
                <a:buNone/>
                <a:tabLst/>
                <a:defRPr kumimoji="0" lang="en-US" sz="3600" b="0" i="0" u="none" strike="noStrike" kern="1200" cap="none" spc="-50" normalizeH="0" baseline="0">
                  <a:ln w="3175">
                    <a:noFill/>
                  </a:ln>
                  <a:gradFill>
                    <a:gsLst>
                      <a:gs pos="0">
                        <a:srgbClr val="FFFFFF"/>
                      </a:gs>
                      <a:gs pos="100000">
                        <a:srgbClr val="FFFFFF"/>
                      </a:gs>
                    </a:gsLst>
                    <a:lin ang="5400000" scaled="0"/>
                  </a:gradFill>
                  <a:effectLst/>
                  <a:uLnTx/>
                  <a:uFillTx/>
                  <a:latin typeface="Segoe UI Semibold"/>
                  <a:ea typeface="+mn-ea"/>
                  <a:cs typeface="Segoe UI" pitchFamily="34" charset="0"/>
                </a:defRPr>
              </a:lvl1pPr>
            </a:lstStyle>
            <a:p>
              <a:pPr marL="0" marR="0" lvl="0" indent="0" algn="ctr" defTabSz="839468" rtl="0" eaLnBrk="1" fontAlgn="auto" latinLnBrk="0" hangingPunct="1">
                <a:lnSpc>
                  <a:spcPct val="100000"/>
                </a:lnSpc>
                <a:spcBef>
                  <a:spcPct val="0"/>
                </a:spcBef>
                <a:spcAft>
                  <a:spcPts val="0"/>
                </a:spcAft>
                <a:buClrTx/>
                <a:buSzPct val="90000"/>
                <a:buFontTx/>
                <a:buNone/>
                <a:tabLst/>
                <a:defRPr/>
              </a:pPr>
              <a:r>
                <a:rPr kumimoji="0" lang="en-GB" sz="4000" b="0" i="0" u="none" strike="noStrike" kern="1200" cap="none" spc="-45" normalizeH="0" baseline="0" noProof="0" dirty="0">
                  <a:ln w="3175">
                    <a:noFill/>
                  </a:ln>
                  <a:solidFill>
                    <a:srgbClr val="000000"/>
                  </a:solidFill>
                  <a:effectLst/>
                  <a:uLnTx/>
                  <a:uFillTx/>
                  <a:latin typeface="Segoe UI Semibold"/>
                  <a:ea typeface="+mn-ea"/>
                  <a:cs typeface="Segoe UI" pitchFamily="34" charset="0"/>
                </a:rPr>
                <a:t>Enterprise AI Platform</a:t>
              </a:r>
            </a:p>
          </p:txBody>
        </p:sp>
      </p:grpSp>
      <p:sp>
        <p:nvSpPr>
          <p:cNvPr id="343" name="TextBox 342">
            <a:extLst>
              <a:ext uri="{FF2B5EF4-FFF2-40B4-BE49-F238E27FC236}">
                <a16:creationId xmlns:a16="http://schemas.microsoft.com/office/drawing/2014/main" id="{2405D984-7D01-3BA8-B5FD-D8D119636622}"/>
              </a:ext>
            </a:extLst>
          </p:cNvPr>
          <p:cNvSpPr txBox="1"/>
          <p:nvPr/>
        </p:nvSpPr>
        <p:spPr>
          <a:xfrm>
            <a:off x="-1464475" y="1624641"/>
            <a:ext cx="1419917" cy="397032"/>
          </a:xfrm>
          <a:prstGeom prst="rect">
            <a:avLst/>
          </a:prstGeom>
          <a:noFill/>
        </p:spPr>
        <p:txBody>
          <a:bodyPr wrap="square">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Animation Slide 2 of 2</a:t>
            </a:r>
          </a:p>
        </p:txBody>
      </p:sp>
      <p:sp>
        <p:nvSpPr>
          <p:cNvPr id="151" name="Exstentions">
            <a:extLst>
              <a:ext uri="{FF2B5EF4-FFF2-40B4-BE49-F238E27FC236}">
                <a16:creationId xmlns:a16="http://schemas.microsoft.com/office/drawing/2014/main" id="{FA3210F1-8ADB-EDF3-FD38-B40D3C5E37D1}"/>
              </a:ext>
            </a:extLst>
          </p:cNvPr>
          <p:cNvSpPr/>
          <p:nvPr/>
        </p:nvSpPr>
        <p:spPr bwMode="auto">
          <a:xfrm>
            <a:off x="8698800" y="3325618"/>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Extensions</a:t>
            </a:r>
          </a:p>
        </p:txBody>
      </p:sp>
      <p:grpSp>
        <p:nvGrpSpPr>
          <p:cNvPr id="152" name="Group 151">
            <a:extLst>
              <a:ext uri="{FF2B5EF4-FFF2-40B4-BE49-F238E27FC236}">
                <a16:creationId xmlns:a16="http://schemas.microsoft.com/office/drawing/2014/main" id="{A75E5C10-EC33-D1AB-A901-10A4DDD57F4E}"/>
              </a:ext>
            </a:extLst>
          </p:cNvPr>
          <p:cNvGrpSpPr/>
          <p:nvPr/>
        </p:nvGrpSpPr>
        <p:grpSpPr>
          <a:xfrm>
            <a:off x="8224720" y="3130203"/>
            <a:ext cx="3159125" cy="1655643"/>
            <a:chOff x="8250555" y="1330127"/>
            <a:chExt cx="3159125" cy="1655643"/>
          </a:xfrm>
        </p:grpSpPr>
        <p:sp>
          <p:nvSpPr>
            <p:cNvPr id="153" name="Rectangle: Rounded Corners 152">
              <a:extLst>
                <a:ext uri="{FF2B5EF4-FFF2-40B4-BE49-F238E27FC236}">
                  <a16:creationId xmlns:a16="http://schemas.microsoft.com/office/drawing/2014/main" id="{C8072A0F-6352-0AA7-6624-0177738D9880}"/>
                </a:ext>
                <a:ext uri="{C183D7F6-B498-43B3-948B-1728B52AA6E4}">
                  <adec:decorative xmlns:adec="http://schemas.microsoft.com/office/drawing/2017/decorative" val="1"/>
                </a:ext>
              </a:extLst>
            </p:cNvPr>
            <p:cNvSpPr/>
            <p:nvPr/>
          </p:nvSpPr>
          <p:spPr bwMode="auto">
            <a:xfrm>
              <a:off x="8758377" y="1330127"/>
              <a:ext cx="2651303" cy="1655643"/>
            </a:xfrm>
            <a:prstGeom prst="roundRect">
              <a:avLst>
                <a:gd name="adj" fmla="val 5271"/>
              </a:avLst>
            </a:prstGeom>
            <a:solidFill>
              <a:srgbClr val="FFFFFF"/>
            </a:solidFill>
            <a:ln w="3175" cap="flat" cmpd="sng" algn="ctr">
              <a:gradFill flip="none" rotWithShape="1">
                <a:gsLst>
                  <a:gs pos="0">
                    <a:srgbClr val="BE3DC2"/>
                  </a:gs>
                  <a:gs pos="100000">
                    <a:srgbClr val="0672CA"/>
                  </a:gs>
                </a:gsLst>
                <a:path path="circle">
                  <a:fillToRect l="100000" t="100000"/>
                </a:path>
                <a:tileRect r="-100000" b="-100000"/>
              </a:grad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2</a:t>
              </a:r>
            </a:p>
          </p:txBody>
        </p:sp>
        <p:grpSp>
          <p:nvGrpSpPr>
            <p:cNvPr id="154" name="Group 153">
              <a:extLst>
                <a:ext uri="{FF2B5EF4-FFF2-40B4-BE49-F238E27FC236}">
                  <a16:creationId xmlns:a16="http://schemas.microsoft.com/office/drawing/2014/main" id="{4FE5362D-62A5-8A73-CE8D-0B74573197F9}"/>
                </a:ext>
              </a:extLst>
            </p:cNvPr>
            <p:cNvGrpSpPr/>
            <p:nvPr/>
          </p:nvGrpSpPr>
          <p:grpSpPr>
            <a:xfrm>
              <a:off x="8250555" y="2007161"/>
              <a:ext cx="532800" cy="211827"/>
              <a:chOff x="8250555" y="2007161"/>
              <a:chExt cx="532800" cy="211827"/>
            </a:xfrm>
          </p:grpSpPr>
          <p:cxnSp>
            <p:nvCxnSpPr>
              <p:cNvPr id="155" name="Straight Connector 67">
                <a:extLst>
                  <a:ext uri="{FF2B5EF4-FFF2-40B4-BE49-F238E27FC236}">
                    <a16:creationId xmlns:a16="http://schemas.microsoft.com/office/drawing/2014/main" id="{E26C2B3F-0CD4-70F2-6D77-826C34C32E64}"/>
                  </a:ext>
                  <a:ext uri="{C183D7F6-B498-43B3-948B-1728B52AA6E4}">
                    <adec:decorative xmlns:adec="http://schemas.microsoft.com/office/drawing/2017/decorative" val="1"/>
                  </a:ext>
                </a:extLst>
              </p:cNvPr>
              <p:cNvCxnSpPr>
                <a:cxnSpLocks/>
              </p:cNvCxnSpPr>
              <p:nvPr/>
            </p:nvCxnSpPr>
            <p:spPr>
              <a:xfrm flipH="1">
                <a:off x="8250555" y="2007161"/>
                <a:ext cx="5328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156" name="Straight Connector 67">
                <a:extLst>
                  <a:ext uri="{FF2B5EF4-FFF2-40B4-BE49-F238E27FC236}">
                    <a16:creationId xmlns:a16="http://schemas.microsoft.com/office/drawing/2014/main" id="{610D7079-E72D-574E-4FA1-7FAA05B952BA}"/>
                  </a:ext>
                  <a:ext uri="{C183D7F6-B498-43B3-948B-1728B52AA6E4}">
                    <adec:decorative xmlns:adec="http://schemas.microsoft.com/office/drawing/2017/decorative" val="1"/>
                  </a:ext>
                </a:extLst>
              </p:cNvPr>
              <p:cNvCxnSpPr>
                <a:cxnSpLocks/>
              </p:cNvCxnSpPr>
              <p:nvPr/>
            </p:nvCxnSpPr>
            <p:spPr>
              <a:xfrm flipH="1">
                <a:off x="8319267" y="2218988"/>
                <a:ext cx="4248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157" name="Straight Connector 67">
                <a:extLst>
                  <a:ext uri="{FF2B5EF4-FFF2-40B4-BE49-F238E27FC236}">
                    <a16:creationId xmlns:a16="http://schemas.microsoft.com/office/drawing/2014/main" id="{B6177884-1121-AF72-0618-E47A4B57C0B4}"/>
                  </a:ext>
                  <a:ext uri="{C183D7F6-B498-43B3-948B-1728B52AA6E4}">
                    <adec:decorative xmlns:adec="http://schemas.microsoft.com/office/drawing/2017/decorative" val="1"/>
                  </a:ext>
                </a:extLst>
              </p:cNvPr>
              <p:cNvCxnSpPr>
                <a:cxnSpLocks/>
              </p:cNvCxnSpPr>
              <p:nvPr/>
            </p:nvCxnSpPr>
            <p:spPr>
              <a:xfrm flipH="1">
                <a:off x="8286749" y="2113841"/>
                <a:ext cx="4752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grpSp>
      </p:grpSp>
      <p:grpSp>
        <p:nvGrpSpPr>
          <p:cNvPr id="106" name="Group 105">
            <a:extLst>
              <a:ext uri="{FF2B5EF4-FFF2-40B4-BE49-F238E27FC236}">
                <a16:creationId xmlns:a16="http://schemas.microsoft.com/office/drawing/2014/main" id="{2BCDC3CE-5306-FEB8-A09B-E94BC59B11A0}"/>
              </a:ext>
            </a:extLst>
          </p:cNvPr>
          <p:cNvGrpSpPr/>
          <p:nvPr/>
        </p:nvGrpSpPr>
        <p:grpSpPr>
          <a:xfrm>
            <a:off x="8992980" y="3804422"/>
            <a:ext cx="2226780" cy="283619"/>
            <a:chOff x="8992980" y="3804422"/>
            <a:chExt cx="2226780" cy="283619"/>
          </a:xfrm>
        </p:grpSpPr>
        <p:pic>
          <p:nvPicPr>
            <p:cNvPr id="159" name="Graphic 158">
              <a:extLst>
                <a:ext uri="{FF2B5EF4-FFF2-40B4-BE49-F238E27FC236}">
                  <a16:creationId xmlns:a16="http://schemas.microsoft.com/office/drawing/2014/main" id="{F74B88F1-DC20-E97F-F2A1-9D343F5D2015}"/>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992980" y="3849422"/>
              <a:ext cx="303877" cy="212714"/>
            </a:xfrm>
            <a:prstGeom prst="rect">
              <a:avLst/>
            </a:prstGeom>
          </p:spPr>
        </p:pic>
        <p:pic>
          <p:nvPicPr>
            <p:cNvPr id="160" name="Graphic 37">
              <a:extLst>
                <a:ext uri="{FF2B5EF4-FFF2-40B4-BE49-F238E27FC236}">
                  <a16:creationId xmlns:a16="http://schemas.microsoft.com/office/drawing/2014/main" id="{EF4B91AC-FEDD-39AA-F22F-9A402F484DA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9529047" y="3894422"/>
              <a:ext cx="285587" cy="141810"/>
            </a:xfrm>
            <a:prstGeom prst="rect">
              <a:avLst/>
            </a:prstGeom>
          </p:spPr>
        </p:pic>
        <p:pic>
          <p:nvPicPr>
            <p:cNvPr id="161" name="Picture 27">
              <a:extLst>
                <a:ext uri="{FF2B5EF4-FFF2-40B4-BE49-F238E27FC236}">
                  <a16:creationId xmlns:a16="http://schemas.microsoft.com/office/drawing/2014/main" id="{60E38E83-6614-78FD-10F1-368FC8D773F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033272" y="3856530"/>
              <a:ext cx="212715" cy="190088"/>
            </a:xfrm>
            <a:prstGeom prst="rect">
              <a:avLst/>
            </a:prstGeom>
          </p:spPr>
        </p:pic>
        <p:pic>
          <p:nvPicPr>
            <p:cNvPr id="162" name="Graphic 25">
              <a:extLst>
                <a:ext uri="{FF2B5EF4-FFF2-40B4-BE49-F238E27FC236}">
                  <a16:creationId xmlns:a16="http://schemas.microsoft.com/office/drawing/2014/main" id="{35DA4458-AAF6-21E5-1E7A-826553BAF16C}"/>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10936141" y="3804422"/>
              <a:ext cx="283619" cy="283619"/>
            </a:xfrm>
            <a:prstGeom prst="rect">
              <a:avLst/>
            </a:prstGeom>
          </p:spPr>
        </p:pic>
        <p:pic>
          <p:nvPicPr>
            <p:cNvPr id="163" name="Picture 57">
              <a:extLst>
                <a:ext uri="{FF2B5EF4-FFF2-40B4-BE49-F238E27FC236}">
                  <a16:creationId xmlns:a16="http://schemas.microsoft.com/office/drawing/2014/main" id="{F32CC615-E3BC-D2E6-E7C6-360C59714C06}"/>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10534547" y="3821940"/>
              <a:ext cx="188165" cy="212714"/>
            </a:xfrm>
            <a:prstGeom prst="rect">
              <a:avLst/>
            </a:prstGeom>
          </p:spPr>
        </p:pic>
      </p:grpSp>
      <p:sp>
        <p:nvSpPr>
          <p:cNvPr id="53" name="ABS Panel">
            <a:extLst>
              <a:ext uri="{FF2B5EF4-FFF2-40B4-BE49-F238E27FC236}">
                <a16:creationId xmlns:a16="http://schemas.microsoft.com/office/drawing/2014/main" id="{60045001-6B3A-BFA1-E82C-DFDE4D4F97CE}"/>
              </a:ext>
              <a:ext uri="{C183D7F6-B498-43B3-948B-1728B52AA6E4}">
                <adec:decorative xmlns:adec="http://schemas.microsoft.com/office/drawing/2017/decorative" val="1"/>
              </a:ext>
            </a:extLst>
          </p:cNvPr>
          <p:cNvSpPr/>
          <p:nvPr/>
        </p:nvSpPr>
        <p:spPr bwMode="auto">
          <a:xfrm>
            <a:off x="966000" y="81279"/>
            <a:ext cx="10260000" cy="3639995"/>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noFill/>
                <a:effectLst/>
                <a:uLnTx/>
                <a:uFillTx/>
                <a:latin typeface="Segoe UI Semibold"/>
                <a:ea typeface="+mn-ea"/>
                <a:cs typeface="Segoe UI" pitchFamily="34" charset="0"/>
              </a:rPr>
              <a:t>3</a:t>
            </a:r>
          </a:p>
        </p:txBody>
      </p:sp>
      <p:sp>
        <p:nvSpPr>
          <p:cNvPr id="233" name="CC Panel">
            <a:extLst>
              <a:ext uri="{FF2B5EF4-FFF2-40B4-BE49-F238E27FC236}">
                <a16:creationId xmlns:a16="http://schemas.microsoft.com/office/drawing/2014/main" id="{D9548C86-6FCD-E5B5-CE70-187C09C03732}"/>
              </a:ext>
              <a:ext uri="{C183D7F6-B498-43B3-948B-1728B52AA6E4}">
                <adec:decorative xmlns:adec="http://schemas.microsoft.com/office/drawing/2017/decorative" val="1"/>
              </a:ext>
            </a:extLst>
          </p:cNvPr>
          <p:cNvSpPr/>
          <p:nvPr/>
        </p:nvSpPr>
        <p:spPr bwMode="auto">
          <a:xfrm flipH="1">
            <a:off x="7696211" y="1086486"/>
            <a:ext cx="3564000" cy="1870375"/>
          </a:xfrm>
          <a:prstGeom prst="parallelogram">
            <a:avLst>
              <a:gd name="adj" fmla="val 20412"/>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sp>
        <p:nvSpPr>
          <p:cNvPr id="232" name="BP Panel">
            <a:extLst>
              <a:ext uri="{FF2B5EF4-FFF2-40B4-BE49-F238E27FC236}">
                <a16:creationId xmlns:a16="http://schemas.microsoft.com/office/drawing/2014/main" id="{E1A4CBF7-73A2-D456-BD03-00431132E6EA}"/>
              </a:ext>
              <a:ext uri="{C183D7F6-B498-43B3-948B-1728B52AA6E4}">
                <adec:decorative xmlns:adec="http://schemas.microsoft.com/office/drawing/2017/decorative" val="1"/>
              </a:ext>
            </a:extLst>
          </p:cNvPr>
          <p:cNvSpPr/>
          <p:nvPr/>
        </p:nvSpPr>
        <p:spPr bwMode="auto">
          <a:xfrm>
            <a:off x="4476000" y="1093591"/>
            <a:ext cx="3240000" cy="1870375"/>
          </a:xfrm>
          <a:prstGeom prst="rect">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sp>
        <p:nvSpPr>
          <p:cNvPr id="231" name="MW Panel">
            <a:extLst>
              <a:ext uri="{FF2B5EF4-FFF2-40B4-BE49-F238E27FC236}">
                <a16:creationId xmlns:a16="http://schemas.microsoft.com/office/drawing/2014/main" id="{53FF2618-0A3B-0E54-0000-13FF1CF19F1F}"/>
              </a:ext>
              <a:ext uri="{C183D7F6-B498-43B3-948B-1728B52AA6E4}">
                <adec:decorative xmlns:adec="http://schemas.microsoft.com/office/drawing/2017/decorative" val="1"/>
              </a:ext>
            </a:extLst>
          </p:cNvPr>
          <p:cNvSpPr/>
          <p:nvPr/>
        </p:nvSpPr>
        <p:spPr bwMode="auto">
          <a:xfrm>
            <a:off x="896870" y="1093591"/>
            <a:ext cx="3600000" cy="1870375"/>
          </a:xfrm>
          <a:prstGeom prst="parallelogram">
            <a:avLst>
              <a:gd name="adj" fmla="val 20956"/>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grpSp>
        <p:nvGrpSpPr>
          <p:cNvPr id="165" name="MW ICons">
            <a:extLst>
              <a:ext uri="{FF2B5EF4-FFF2-40B4-BE49-F238E27FC236}">
                <a16:creationId xmlns:a16="http://schemas.microsoft.com/office/drawing/2014/main" id="{F4C0B162-A25C-FFF0-7B90-E70B5FB4E0A4}"/>
              </a:ext>
            </a:extLst>
          </p:cNvPr>
          <p:cNvGrpSpPr/>
          <p:nvPr/>
        </p:nvGrpSpPr>
        <p:grpSpPr>
          <a:xfrm>
            <a:off x="1119278" y="1778120"/>
            <a:ext cx="3030684" cy="559212"/>
            <a:chOff x="1119278" y="1737480"/>
            <a:chExt cx="3030684" cy="559212"/>
          </a:xfrm>
        </p:grpSpPr>
        <p:pic>
          <p:nvPicPr>
            <p:cNvPr id="166" name="Picture 6">
              <a:extLst>
                <a:ext uri="{FF2B5EF4-FFF2-40B4-BE49-F238E27FC236}">
                  <a16:creationId xmlns:a16="http://schemas.microsoft.com/office/drawing/2014/main" id="{26DC6A96-B6C3-4533-0456-ECCBE0FDFED6}"/>
                </a:ext>
                <a:ext uri="{C183D7F6-B498-43B3-948B-1728B52AA6E4}">
                  <adec:decorative xmlns:adec="http://schemas.microsoft.com/office/drawing/2017/decorative" val="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p:blipFill>
          <p:spPr bwMode="auto">
            <a:xfrm>
              <a:off x="2535264" y="1863480"/>
              <a:ext cx="191309" cy="180000"/>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a:extLst>
                <a:ext uri="{FF2B5EF4-FFF2-40B4-BE49-F238E27FC236}">
                  <a16:creationId xmlns:a16="http://schemas.microsoft.com/office/drawing/2014/main" id="{D1C956CF-85EC-B966-E659-4782B5427848}"/>
                </a:ext>
                <a:ext uri="{C183D7F6-B498-43B3-948B-1728B52AA6E4}">
                  <adec:decorative xmlns:adec="http://schemas.microsoft.com/office/drawing/2017/decorative" val="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p:blipFill>
          <p:spPr bwMode="auto">
            <a:xfrm>
              <a:off x="1196233" y="1845480"/>
              <a:ext cx="216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4">
              <a:extLst>
                <a:ext uri="{FF2B5EF4-FFF2-40B4-BE49-F238E27FC236}">
                  <a16:creationId xmlns:a16="http://schemas.microsoft.com/office/drawing/2014/main" id="{92C955A7-749F-676D-7F12-6151DA511C12}"/>
                </a:ext>
                <a:ext uri="{C183D7F6-B498-43B3-948B-1728B52AA6E4}">
                  <adec:decorative xmlns:adec="http://schemas.microsoft.com/office/drawing/2017/decorative" val="1"/>
                </a:ext>
              </a:extLst>
            </p:cNvPr>
            <p:cNvPicPr>
              <a:picLocks noChangeAspect="1" noChangeArrowheads="1"/>
            </p:cNvPicPr>
            <p:nvPr/>
          </p:nvPicPr>
          <p:blipFill>
            <a:blip r:embed="rId17">
              <a:extLst>
                <a:ext uri="{96DAC541-7B7A-43D3-8B79-37D633B846F1}">
                  <asvg:svgBlip xmlns:asvg="http://schemas.microsoft.com/office/drawing/2016/SVG/main" r:embed="rId18"/>
                </a:ext>
              </a:extLst>
            </a:blip>
            <a:srcRect/>
            <a:stretch/>
          </p:blipFill>
          <p:spPr bwMode="auto">
            <a:xfrm>
              <a:off x="1527510" y="1755480"/>
              <a:ext cx="396000" cy="39600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a:extLst>
                <a:ext uri="{FF2B5EF4-FFF2-40B4-BE49-F238E27FC236}">
                  <a16:creationId xmlns:a16="http://schemas.microsoft.com/office/drawing/2014/main" id="{29E79C32-9CFD-DA9B-EC7E-8B51C3B087D8}"/>
                </a:ext>
                <a:ext uri="{C183D7F6-B498-43B3-948B-1728B52AA6E4}">
                  <adec:decorative xmlns:adec="http://schemas.microsoft.com/office/drawing/2017/decorative" val="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p:blipFill>
          <p:spPr bwMode="auto">
            <a:xfrm>
              <a:off x="2902810" y="1755481"/>
              <a:ext cx="396000" cy="396000"/>
            </a:xfrm>
            <a:prstGeom prst="rect">
              <a:avLst/>
            </a:prstGeom>
            <a:noFill/>
            <a:extLst>
              <a:ext uri="{909E8E84-426E-40DD-AFC4-6F175D3DCCD1}">
                <a14:hiddenFill xmlns:a14="http://schemas.microsoft.com/office/drawing/2010/main">
                  <a:solidFill>
                    <a:srgbClr val="FFFFFF"/>
                  </a:solidFill>
                </a14:hiddenFill>
              </a:ext>
            </a:extLst>
          </p:spPr>
        </p:pic>
        <p:pic>
          <p:nvPicPr>
            <p:cNvPr id="170" name="Graphic 279">
              <a:extLst>
                <a:ext uri="{FF2B5EF4-FFF2-40B4-BE49-F238E27FC236}">
                  <a16:creationId xmlns:a16="http://schemas.microsoft.com/office/drawing/2014/main" id="{54B891CD-1E1F-BFBC-2E77-CC525760DA4F}"/>
                </a:ext>
                <a:ext uri="{C183D7F6-B498-43B3-948B-1728B52AA6E4}">
                  <adec:decorative xmlns:adec="http://schemas.microsoft.com/office/drawing/2017/decorative" val="1"/>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1947347" y="1737480"/>
              <a:ext cx="432000" cy="432000"/>
            </a:xfrm>
            <a:prstGeom prst="rect">
              <a:avLst/>
            </a:prstGeom>
          </p:spPr>
        </p:pic>
        <p:pic>
          <p:nvPicPr>
            <p:cNvPr id="171" name="Picture 170">
              <a:extLst>
                <a:ext uri="{FF2B5EF4-FFF2-40B4-BE49-F238E27FC236}">
                  <a16:creationId xmlns:a16="http://schemas.microsoft.com/office/drawing/2014/main" id="{8222EEE0-37AF-BB8D-CDD3-DD255F4B722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3718426" y="1755480"/>
              <a:ext cx="396000" cy="396000"/>
            </a:xfrm>
            <a:prstGeom prst="rect">
              <a:avLst/>
            </a:prstGeom>
            <a:ln w="2183" cap="flat">
              <a:noFill/>
              <a:prstDash val="solid"/>
              <a:miter/>
            </a:ln>
          </p:spPr>
        </p:pic>
        <p:pic>
          <p:nvPicPr>
            <p:cNvPr id="172" name="Picture 171" descr="A green square with white x on it&#10;&#10;Description automatically generated">
              <a:extLst>
                <a:ext uri="{FF2B5EF4-FFF2-40B4-BE49-F238E27FC236}">
                  <a16:creationId xmlns:a16="http://schemas.microsoft.com/office/drawing/2014/main" id="{3A0B143A-7A81-65D2-FE43-B9AF8F80DF35}"/>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393767" y="1853870"/>
              <a:ext cx="199223" cy="199223"/>
            </a:xfrm>
            <a:prstGeom prst="rect">
              <a:avLst/>
            </a:prstGeom>
            <a:effectLst/>
          </p:spPr>
        </p:pic>
        <p:sp>
          <p:nvSpPr>
            <p:cNvPr id="173" name="Rectangle 1231">
              <a:extLst>
                <a:ext uri="{FF2B5EF4-FFF2-40B4-BE49-F238E27FC236}">
                  <a16:creationId xmlns:a16="http://schemas.microsoft.com/office/drawing/2014/main" id="{C8932F1A-271F-E041-886B-AA2B3E1BD154}"/>
                </a:ext>
              </a:extLst>
            </p:cNvPr>
            <p:cNvSpPr>
              <a:spLocks/>
            </p:cNvSpPr>
            <p:nvPr/>
          </p:nvSpPr>
          <p:spPr>
            <a:xfrm>
              <a:off x="2390822" y="2173581"/>
              <a:ext cx="533800"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PowerPoint</a:t>
              </a:r>
            </a:p>
          </p:txBody>
        </p:sp>
        <p:sp>
          <p:nvSpPr>
            <p:cNvPr id="174" name="Rectangle 1231">
              <a:extLst>
                <a:ext uri="{FF2B5EF4-FFF2-40B4-BE49-F238E27FC236}">
                  <a16:creationId xmlns:a16="http://schemas.microsoft.com/office/drawing/2014/main" id="{A0C5B5EA-A2B6-8FDD-291D-B1EF4788724F}"/>
                </a:ext>
              </a:extLst>
            </p:cNvPr>
            <p:cNvSpPr>
              <a:spLocks/>
            </p:cNvSpPr>
            <p:nvPr/>
          </p:nvSpPr>
          <p:spPr>
            <a:xfrm>
              <a:off x="1119278" y="2173581"/>
              <a:ext cx="339837"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Copilot</a:t>
              </a:r>
            </a:p>
          </p:txBody>
        </p:sp>
        <p:sp>
          <p:nvSpPr>
            <p:cNvPr id="175" name="Rectangle 1231">
              <a:extLst>
                <a:ext uri="{FF2B5EF4-FFF2-40B4-BE49-F238E27FC236}">
                  <a16:creationId xmlns:a16="http://schemas.microsoft.com/office/drawing/2014/main" id="{B874756D-D3A6-AEB0-093B-90C9E67DD9A7}"/>
                </a:ext>
              </a:extLst>
            </p:cNvPr>
            <p:cNvSpPr>
              <a:spLocks/>
            </p:cNvSpPr>
            <p:nvPr/>
          </p:nvSpPr>
          <p:spPr>
            <a:xfrm>
              <a:off x="1539166" y="2173581"/>
              <a:ext cx="376705"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Outlook</a:t>
              </a:r>
            </a:p>
          </p:txBody>
        </p:sp>
        <p:sp>
          <p:nvSpPr>
            <p:cNvPr id="176" name="Rectangle 1236">
              <a:extLst>
                <a:ext uri="{FF2B5EF4-FFF2-40B4-BE49-F238E27FC236}">
                  <a16:creationId xmlns:a16="http://schemas.microsoft.com/office/drawing/2014/main" id="{0E9F7A94-C666-7091-F4D6-5A4AA18C3FFD}"/>
                </a:ext>
              </a:extLst>
            </p:cNvPr>
            <p:cNvSpPr>
              <a:spLocks/>
            </p:cNvSpPr>
            <p:nvPr/>
          </p:nvSpPr>
          <p:spPr>
            <a:xfrm>
              <a:off x="3004263" y="2173581"/>
              <a:ext cx="261289"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Word</a:t>
              </a:r>
            </a:p>
          </p:txBody>
        </p:sp>
        <p:sp>
          <p:nvSpPr>
            <p:cNvPr id="177" name="Rectangle 1236">
              <a:extLst>
                <a:ext uri="{FF2B5EF4-FFF2-40B4-BE49-F238E27FC236}">
                  <a16:creationId xmlns:a16="http://schemas.microsoft.com/office/drawing/2014/main" id="{334892AA-8CF5-604D-1E8A-2EB38ACCA2E1}"/>
                </a:ext>
              </a:extLst>
            </p:cNvPr>
            <p:cNvSpPr>
              <a:spLocks/>
            </p:cNvSpPr>
            <p:nvPr/>
          </p:nvSpPr>
          <p:spPr>
            <a:xfrm>
              <a:off x="1995922" y="2173581"/>
              <a:ext cx="299761"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Teams</a:t>
              </a:r>
            </a:p>
          </p:txBody>
        </p:sp>
        <p:sp>
          <p:nvSpPr>
            <p:cNvPr id="178" name="Rectangle 1231">
              <a:extLst>
                <a:ext uri="{FF2B5EF4-FFF2-40B4-BE49-F238E27FC236}">
                  <a16:creationId xmlns:a16="http://schemas.microsoft.com/office/drawing/2014/main" id="{96C0B797-A82B-B95B-7755-06870406B8EF}"/>
                </a:ext>
              </a:extLst>
            </p:cNvPr>
            <p:cNvSpPr>
              <a:spLocks/>
            </p:cNvSpPr>
            <p:nvPr/>
          </p:nvSpPr>
          <p:spPr>
            <a:xfrm>
              <a:off x="3645016" y="2173581"/>
              <a:ext cx="504946"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SharePoint</a:t>
              </a:r>
            </a:p>
          </p:txBody>
        </p:sp>
        <p:sp>
          <p:nvSpPr>
            <p:cNvPr id="179" name="Rectangle 1236">
              <a:extLst>
                <a:ext uri="{FF2B5EF4-FFF2-40B4-BE49-F238E27FC236}">
                  <a16:creationId xmlns:a16="http://schemas.microsoft.com/office/drawing/2014/main" id="{3E124A13-97AF-645E-9C01-C2D13DB41733}"/>
                </a:ext>
              </a:extLst>
            </p:cNvPr>
            <p:cNvSpPr>
              <a:spLocks/>
            </p:cNvSpPr>
            <p:nvPr/>
          </p:nvSpPr>
          <p:spPr>
            <a:xfrm>
              <a:off x="3355763" y="2173581"/>
              <a:ext cx="234038"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Excel</a:t>
              </a:r>
            </a:p>
          </p:txBody>
        </p:sp>
      </p:grpSp>
      <p:grpSp>
        <p:nvGrpSpPr>
          <p:cNvPr id="193" name="CC Icons">
            <a:extLst>
              <a:ext uri="{FF2B5EF4-FFF2-40B4-BE49-F238E27FC236}">
                <a16:creationId xmlns:a16="http://schemas.microsoft.com/office/drawing/2014/main" id="{FF2E3B29-277F-BC39-6827-5A03BCAA9685}"/>
              </a:ext>
            </a:extLst>
          </p:cNvPr>
          <p:cNvGrpSpPr/>
          <p:nvPr/>
        </p:nvGrpSpPr>
        <p:grpSpPr>
          <a:xfrm>
            <a:off x="8398701" y="1852984"/>
            <a:ext cx="2337249" cy="529371"/>
            <a:chOff x="8398701" y="1812344"/>
            <a:chExt cx="2337249" cy="529371"/>
          </a:xfrm>
        </p:grpSpPr>
        <p:sp>
          <p:nvSpPr>
            <p:cNvPr id="194" name="Graphic 11">
              <a:extLst>
                <a:ext uri="{FF2B5EF4-FFF2-40B4-BE49-F238E27FC236}">
                  <a16:creationId xmlns:a16="http://schemas.microsoft.com/office/drawing/2014/main" id="{F27E9748-6A2C-3AA2-604C-F9A72D8D8F62}"/>
                </a:ext>
              </a:extLst>
            </p:cNvPr>
            <p:cNvSpPr/>
            <p:nvPr/>
          </p:nvSpPr>
          <p:spPr>
            <a:xfrm>
              <a:off x="9466569" y="1812344"/>
              <a:ext cx="178867" cy="249136"/>
            </a:xfrm>
            <a:custGeom>
              <a:avLst/>
              <a:gdLst>
                <a:gd name="connsiteX0" fmla="*/ 0 w 254602"/>
                <a:gd name="connsiteY0" fmla="*/ 127301 h 354625"/>
                <a:gd name="connsiteX1" fmla="*/ 127301 w 254602"/>
                <a:gd name="connsiteY1" fmla="*/ 0 h 354625"/>
                <a:gd name="connsiteX2" fmla="*/ 254603 w 254602"/>
                <a:gd name="connsiteY2" fmla="*/ 127301 h 354625"/>
                <a:gd name="connsiteX3" fmla="*/ 254603 w 254602"/>
                <a:gd name="connsiteY3" fmla="*/ 218231 h 354625"/>
                <a:gd name="connsiteX4" fmla="*/ 218231 w 254602"/>
                <a:gd name="connsiteY4" fmla="*/ 254603 h 354625"/>
                <a:gd name="connsiteX5" fmla="*/ 181859 w 254602"/>
                <a:gd name="connsiteY5" fmla="*/ 254603 h 354625"/>
                <a:gd name="connsiteX6" fmla="*/ 163673 w 254602"/>
                <a:gd name="connsiteY6" fmla="*/ 236417 h 354625"/>
                <a:gd name="connsiteX7" fmla="*/ 163673 w 254602"/>
                <a:gd name="connsiteY7" fmla="*/ 163673 h 354625"/>
                <a:gd name="connsiteX8" fmla="*/ 181859 w 254602"/>
                <a:gd name="connsiteY8" fmla="*/ 145487 h 354625"/>
                <a:gd name="connsiteX9" fmla="*/ 227324 w 254602"/>
                <a:gd name="connsiteY9" fmla="*/ 145487 h 354625"/>
                <a:gd name="connsiteX10" fmla="*/ 227324 w 254602"/>
                <a:gd name="connsiteY10" fmla="*/ 127301 h 354625"/>
                <a:gd name="connsiteX11" fmla="*/ 127301 w 254602"/>
                <a:gd name="connsiteY11" fmla="*/ 27279 h 354625"/>
                <a:gd name="connsiteX12" fmla="*/ 27279 w 254602"/>
                <a:gd name="connsiteY12" fmla="*/ 127301 h 354625"/>
                <a:gd name="connsiteX13" fmla="*/ 27279 w 254602"/>
                <a:gd name="connsiteY13" fmla="*/ 145487 h 354625"/>
                <a:gd name="connsiteX14" fmla="*/ 72744 w 254602"/>
                <a:gd name="connsiteY14" fmla="*/ 145487 h 354625"/>
                <a:gd name="connsiteX15" fmla="*/ 90930 w 254602"/>
                <a:gd name="connsiteY15" fmla="*/ 163673 h 354625"/>
                <a:gd name="connsiteX16" fmla="*/ 90930 w 254602"/>
                <a:gd name="connsiteY16" fmla="*/ 236417 h 354625"/>
                <a:gd name="connsiteX17" fmla="*/ 72744 w 254602"/>
                <a:gd name="connsiteY17" fmla="*/ 254603 h 354625"/>
                <a:gd name="connsiteX18" fmla="*/ 36372 w 254602"/>
                <a:gd name="connsiteY18" fmla="*/ 254603 h 354625"/>
                <a:gd name="connsiteX19" fmla="*/ 27279 w 254602"/>
                <a:gd name="connsiteY19" fmla="*/ 253457 h 354625"/>
                <a:gd name="connsiteX20" fmla="*/ 27279 w 254602"/>
                <a:gd name="connsiteY20" fmla="*/ 259149 h 354625"/>
                <a:gd name="connsiteX21" fmla="*/ 65396 w 254602"/>
                <a:gd name="connsiteY21" fmla="*/ 299973 h 354625"/>
                <a:gd name="connsiteX22" fmla="*/ 68197 w 254602"/>
                <a:gd name="connsiteY22" fmla="*/ 300068 h 354625"/>
                <a:gd name="connsiteX23" fmla="*/ 88707 w 254602"/>
                <a:gd name="connsiteY23" fmla="*/ 300082 h 354625"/>
                <a:gd name="connsiteX24" fmla="*/ 127301 w 254602"/>
                <a:gd name="connsiteY24" fmla="*/ 272789 h 354625"/>
                <a:gd name="connsiteX25" fmla="*/ 168220 w 254602"/>
                <a:gd name="connsiteY25" fmla="*/ 313707 h 354625"/>
                <a:gd name="connsiteX26" fmla="*/ 127301 w 254602"/>
                <a:gd name="connsiteY26" fmla="*/ 354625 h 354625"/>
                <a:gd name="connsiteX27" fmla="*/ 88713 w 254602"/>
                <a:gd name="connsiteY27" fmla="*/ 327352 h 354625"/>
                <a:gd name="connsiteX28" fmla="*/ 68197 w 254602"/>
                <a:gd name="connsiteY28" fmla="*/ 327347 h 354625"/>
                <a:gd name="connsiteX29" fmla="*/ 95 w 254602"/>
                <a:gd name="connsiteY29" fmla="*/ 262772 h 354625"/>
                <a:gd name="connsiteX30" fmla="*/ 0 w 254602"/>
                <a:gd name="connsiteY30" fmla="*/ 259149 h 354625"/>
                <a:gd name="connsiteX31" fmla="*/ 0 w 254602"/>
                <a:gd name="connsiteY31" fmla="*/ 127301 h 3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4602" h="354625">
                  <a:moveTo>
                    <a:pt x="0" y="127301"/>
                  </a:moveTo>
                  <a:cubicBezTo>
                    <a:pt x="0" y="56995"/>
                    <a:pt x="56995" y="0"/>
                    <a:pt x="127301" y="0"/>
                  </a:cubicBezTo>
                  <a:cubicBezTo>
                    <a:pt x="197608" y="0"/>
                    <a:pt x="254603" y="56995"/>
                    <a:pt x="254603" y="127301"/>
                  </a:cubicBezTo>
                  <a:lnTo>
                    <a:pt x="254603" y="218231"/>
                  </a:lnTo>
                  <a:cubicBezTo>
                    <a:pt x="254603" y="238319"/>
                    <a:pt x="238319" y="254603"/>
                    <a:pt x="218231" y="254603"/>
                  </a:cubicBezTo>
                  <a:lnTo>
                    <a:pt x="181859" y="254603"/>
                  </a:lnTo>
                  <a:cubicBezTo>
                    <a:pt x="171815" y="254603"/>
                    <a:pt x="163673" y="246461"/>
                    <a:pt x="163673" y="236417"/>
                  </a:cubicBezTo>
                  <a:lnTo>
                    <a:pt x="163673" y="163673"/>
                  </a:lnTo>
                  <a:cubicBezTo>
                    <a:pt x="163673" y="153629"/>
                    <a:pt x="171815" y="145487"/>
                    <a:pt x="181859" y="145487"/>
                  </a:cubicBezTo>
                  <a:lnTo>
                    <a:pt x="227324" y="145487"/>
                  </a:lnTo>
                  <a:lnTo>
                    <a:pt x="227324" y="127301"/>
                  </a:lnTo>
                  <a:cubicBezTo>
                    <a:pt x="227324" y="72060"/>
                    <a:pt x="182543" y="27279"/>
                    <a:pt x="127301" y="27279"/>
                  </a:cubicBezTo>
                  <a:cubicBezTo>
                    <a:pt x="72060" y="27279"/>
                    <a:pt x="27279" y="72060"/>
                    <a:pt x="27279" y="127301"/>
                  </a:cubicBezTo>
                  <a:lnTo>
                    <a:pt x="27279" y="145487"/>
                  </a:lnTo>
                  <a:lnTo>
                    <a:pt x="72744" y="145487"/>
                  </a:lnTo>
                  <a:cubicBezTo>
                    <a:pt x="82787" y="145487"/>
                    <a:pt x="90930" y="153629"/>
                    <a:pt x="90930" y="163673"/>
                  </a:cubicBezTo>
                  <a:lnTo>
                    <a:pt x="90930" y="236417"/>
                  </a:lnTo>
                  <a:cubicBezTo>
                    <a:pt x="90930" y="246461"/>
                    <a:pt x="82787" y="254603"/>
                    <a:pt x="72744" y="254603"/>
                  </a:cubicBezTo>
                  <a:lnTo>
                    <a:pt x="36372" y="254603"/>
                  </a:lnTo>
                  <a:cubicBezTo>
                    <a:pt x="33232" y="254603"/>
                    <a:pt x="30185" y="254205"/>
                    <a:pt x="27279" y="253457"/>
                  </a:cubicBezTo>
                  <a:lnTo>
                    <a:pt x="27279" y="259149"/>
                  </a:lnTo>
                  <a:cubicBezTo>
                    <a:pt x="27279" y="280807"/>
                    <a:pt x="44104" y="298533"/>
                    <a:pt x="65396" y="299973"/>
                  </a:cubicBezTo>
                  <a:lnTo>
                    <a:pt x="68197" y="300068"/>
                  </a:lnTo>
                  <a:lnTo>
                    <a:pt x="88707" y="300082"/>
                  </a:lnTo>
                  <a:cubicBezTo>
                    <a:pt x="94319" y="284182"/>
                    <a:pt x="109479" y="272789"/>
                    <a:pt x="127301" y="272789"/>
                  </a:cubicBezTo>
                  <a:cubicBezTo>
                    <a:pt x="149899" y="272789"/>
                    <a:pt x="168220" y="291109"/>
                    <a:pt x="168220" y="313707"/>
                  </a:cubicBezTo>
                  <a:cubicBezTo>
                    <a:pt x="168220" y="336305"/>
                    <a:pt x="149899" y="354625"/>
                    <a:pt x="127301" y="354625"/>
                  </a:cubicBezTo>
                  <a:cubicBezTo>
                    <a:pt x="109486" y="354625"/>
                    <a:pt x="94332" y="343241"/>
                    <a:pt x="88713" y="327352"/>
                  </a:cubicBezTo>
                  <a:lnTo>
                    <a:pt x="68197" y="327347"/>
                  </a:lnTo>
                  <a:cubicBezTo>
                    <a:pt x="31748" y="327347"/>
                    <a:pt x="1977" y="298751"/>
                    <a:pt x="95" y="262772"/>
                  </a:cubicBezTo>
                  <a:lnTo>
                    <a:pt x="0" y="259149"/>
                  </a:lnTo>
                  <a:lnTo>
                    <a:pt x="0" y="127301"/>
                  </a:lnTo>
                  <a:close/>
                </a:path>
              </a:pathLst>
            </a:custGeom>
            <a:gradFill flip="none" rotWithShape="1">
              <a:gsLst>
                <a:gs pos="0">
                  <a:srgbClr val="0078D4"/>
                </a:gs>
                <a:gs pos="95000">
                  <a:srgbClr val="8661C5"/>
                </a:gs>
              </a:gsLst>
              <a:lin ang="2700000" scaled="1"/>
              <a:tileRect/>
            </a:gradFill>
            <a:effectLst/>
          </p:spPr>
          <p:txBody>
            <a:bodyPr wrap="square" lIns="91440" tIns="45720" rIns="91440" bIns="4572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gradFill flip="none" rotWithShape="1">
                  <a:gsLst>
                    <a:gs pos="0">
                      <a:srgbClr val="000000"/>
                    </a:gs>
                    <a:gs pos="100000">
                      <a:srgbClr val="000000"/>
                    </a:gs>
                  </a:gsLst>
                  <a:lin ang="2700000" scaled="1"/>
                  <a:tileRect/>
                </a:gradFill>
                <a:effectLst/>
                <a:uLnTx/>
                <a:uFillTx/>
                <a:latin typeface="Segoe UI Semibold"/>
                <a:ea typeface="+mn-ea"/>
                <a:cs typeface="+mn-cs"/>
              </a:endParaRPr>
            </a:p>
          </p:txBody>
        </p:sp>
        <p:sp>
          <p:nvSpPr>
            <p:cNvPr id="226" name="Graphic 12" descr="Icon of two speech bubbles">
              <a:extLst>
                <a:ext uri="{FF2B5EF4-FFF2-40B4-BE49-F238E27FC236}">
                  <a16:creationId xmlns:a16="http://schemas.microsoft.com/office/drawing/2014/main" id="{46C9C4ED-AB91-507B-3F3A-B9B849B6F214}"/>
                </a:ext>
              </a:extLst>
            </p:cNvPr>
            <p:cNvSpPr>
              <a:spLocks noChangeAspect="1"/>
            </p:cNvSpPr>
            <p:nvPr/>
          </p:nvSpPr>
          <p:spPr>
            <a:xfrm>
              <a:off x="8597693" y="1841760"/>
              <a:ext cx="216000" cy="193891"/>
            </a:xfrm>
            <a:custGeom>
              <a:avLst/>
              <a:gdLst>
                <a:gd name="connsiteX0" fmla="*/ 71438 w 191086"/>
                <a:gd name="connsiteY0" fmla="*/ 0 h 171528"/>
                <a:gd name="connsiteX1" fmla="*/ 0 w 191086"/>
                <a:gd name="connsiteY1" fmla="*/ 71438 h 171528"/>
                <a:gd name="connsiteX2" fmla="*/ 6668 w 191086"/>
                <a:gd name="connsiteY2" fmla="*/ 101632 h 171528"/>
                <a:gd name="connsiteX3" fmla="*/ 191 w 191086"/>
                <a:gd name="connsiteY3" fmla="*/ 131636 h 171528"/>
                <a:gd name="connsiteX4" fmla="*/ 11144 w 191086"/>
                <a:gd name="connsiteY4" fmla="*/ 142780 h 171528"/>
                <a:gd name="connsiteX5" fmla="*/ 42005 w 191086"/>
                <a:gd name="connsiteY5" fmla="*/ 136589 h 171528"/>
                <a:gd name="connsiteX6" fmla="*/ 71438 w 191086"/>
                <a:gd name="connsiteY6" fmla="*/ 142875 h 171528"/>
                <a:gd name="connsiteX7" fmla="*/ 142875 w 191086"/>
                <a:gd name="connsiteY7" fmla="*/ 71438 h 171528"/>
                <a:gd name="connsiteX8" fmla="*/ 71438 w 191086"/>
                <a:gd name="connsiteY8" fmla="*/ 0 h 171528"/>
                <a:gd name="connsiteX9" fmla="*/ 71057 w 191086"/>
                <a:gd name="connsiteY9" fmla="*/ 152400 h 171528"/>
                <a:gd name="connsiteX10" fmla="*/ 119634 w 191086"/>
                <a:gd name="connsiteY10" fmla="*/ 171450 h 171528"/>
                <a:gd name="connsiteX11" fmla="*/ 149066 w 191086"/>
                <a:gd name="connsiteY11" fmla="*/ 165164 h 171528"/>
                <a:gd name="connsiteX12" fmla="*/ 176784 w 191086"/>
                <a:gd name="connsiteY12" fmla="*/ 171260 h 171528"/>
                <a:gd name="connsiteX13" fmla="*/ 190786 w 191086"/>
                <a:gd name="connsiteY13" fmla="*/ 156972 h 171528"/>
                <a:gd name="connsiteX14" fmla="*/ 184404 w 191086"/>
                <a:gd name="connsiteY14" fmla="*/ 130302 h 171528"/>
                <a:gd name="connsiteX15" fmla="*/ 191072 w 191086"/>
                <a:gd name="connsiteY15" fmla="*/ 100108 h 171528"/>
                <a:gd name="connsiteX16" fmla="*/ 142970 w 191086"/>
                <a:gd name="connsiteY16" fmla="*/ 32576 h 171528"/>
                <a:gd name="connsiteX17" fmla="*/ 150590 w 191086"/>
                <a:gd name="connsiteY17" fmla="*/ 52102 h 171528"/>
                <a:gd name="connsiteX18" fmla="*/ 176784 w 191086"/>
                <a:gd name="connsiteY18" fmla="*/ 100108 h 171528"/>
                <a:gd name="connsiteX19" fmla="*/ 170498 w 191086"/>
                <a:gd name="connsiteY19" fmla="*/ 126302 h 171528"/>
                <a:gd name="connsiteX20" fmla="*/ 169259 w 191086"/>
                <a:gd name="connsiteY20" fmla="*/ 128683 h 171528"/>
                <a:gd name="connsiteX21" fmla="*/ 169926 w 191086"/>
                <a:gd name="connsiteY21" fmla="*/ 131350 h 171528"/>
                <a:gd name="connsiteX22" fmla="*/ 176022 w 191086"/>
                <a:gd name="connsiteY22" fmla="*/ 156591 h 171528"/>
                <a:gd name="connsiteX23" fmla="*/ 149924 w 191086"/>
                <a:gd name="connsiteY23" fmla="*/ 150781 h 171528"/>
                <a:gd name="connsiteX24" fmla="*/ 147447 w 191086"/>
                <a:gd name="connsiteY24" fmla="*/ 150209 h 171528"/>
                <a:gd name="connsiteX25" fmla="*/ 145161 w 191086"/>
                <a:gd name="connsiteY25" fmla="*/ 151352 h 171528"/>
                <a:gd name="connsiteX26" fmla="*/ 119729 w 191086"/>
                <a:gd name="connsiteY26" fmla="*/ 157353 h 171528"/>
                <a:gd name="connsiteX27" fmla="*/ 91916 w 191086"/>
                <a:gd name="connsiteY27" fmla="*/ 150114 h 171528"/>
                <a:gd name="connsiteX28" fmla="*/ 72104 w 191086"/>
                <a:gd name="connsiteY28" fmla="*/ 152591 h 171528"/>
                <a:gd name="connsiteX29" fmla="*/ 71152 w 191086"/>
                <a:gd name="connsiteY29" fmla="*/ 152591 h 17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1086" h="171528">
                  <a:moveTo>
                    <a:pt x="71438" y="0"/>
                  </a:moveTo>
                  <a:cubicBezTo>
                    <a:pt x="32004" y="0"/>
                    <a:pt x="0" y="32004"/>
                    <a:pt x="0" y="71438"/>
                  </a:cubicBezTo>
                  <a:cubicBezTo>
                    <a:pt x="0" y="82201"/>
                    <a:pt x="2381" y="92488"/>
                    <a:pt x="6668" y="101632"/>
                  </a:cubicBezTo>
                  <a:cubicBezTo>
                    <a:pt x="3810" y="113348"/>
                    <a:pt x="1334" y="125825"/>
                    <a:pt x="191" y="131636"/>
                  </a:cubicBezTo>
                  <a:cubicBezTo>
                    <a:pt x="-1048" y="138208"/>
                    <a:pt x="4667" y="143923"/>
                    <a:pt x="11144" y="142780"/>
                  </a:cubicBezTo>
                  <a:cubicBezTo>
                    <a:pt x="17050" y="141732"/>
                    <a:pt x="30004" y="139351"/>
                    <a:pt x="42005" y="136589"/>
                  </a:cubicBezTo>
                  <a:cubicBezTo>
                    <a:pt x="50959" y="140684"/>
                    <a:pt x="60960" y="142875"/>
                    <a:pt x="71438" y="142875"/>
                  </a:cubicBezTo>
                  <a:cubicBezTo>
                    <a:pt x="110871" y="142875"/>
                    <a:pt x="142875" y="110871"/>
                    <a:pt x="142875" y="71438"/>
                  </a:cubicBezTo>
                  <a:cubicBezTo>
                    <a:pt x="142875" y="32004"/>
                    <a:pt x="110871" y="0"/>
                    <a:pt x="71438" y="0"/>
                  </a:cubicBezTo>
                  <a:close/>
                  <a:moveTo>
                    <a:pt x="71057" y="152400"/>
                  </a:moveTo>
                  <a:cubicBezTo>
                    <a:pt x="83820" y="164211"/>
                    <a:pt x="100870" y="171450"/>
                    <a:pt x="119634" y="171450"/>
                  </a:cubicBezTo>
                  <a:cubicBezTo>
                    <a:pt x="130112" y="171450"/>
                    <a:pt x="140113" y="169164"/>
                    <a:pt x="149066" y="165164"/>
                  </a:cubicBezTo>
                  <a:cubicBezTo>
                    <a:pt x="158972" y="167450"/>
                    <a:pt x="169926" y="169831"/>
                    <a:pt x="176784" y="171260"/>
                  </a:cubicBezTo>
                  <a:cubicBezTo>
                    <a:pt x="185261" y="173069"/>
                    <a:pt x="192691" y="165449"/>
                    <a:pt x="190786" y="156972"/>
                  </a:cubicBezTo>
                  <a:cubicBezTo>
                    <a:pt x="189262" y="150305"/>
                    <a:pt x="186785" y="139827"/>
                    <a:pt x="184404" y="130302"/>
                  </a:cubicBezTo>
                  <a:cubicBezTo>
                    <a:pt x="188690" y="121158"/>
                    <a:pt x="191072" y="110871"/>
                    <a:pt x="191072" y="100108"/>
                  </a:cubicBezTo>
                  <a:cubicBezTo>
                    <a:pt x="191072" y="68866"/>
                    <a:pt x="170974" y="42291"/>
                    <a:pt x="142970" y="32576"/>
                  </a:cubicBezTo>
                  <a:cubicBezTo>
                    <a:pt x="146304" y="38672"/>
                    <a:pt x="148876" y="45148"/>
                    <a:pt x="150590" y="52102"/>
                  </a:cubicBezTo>
                  <a:cubicBezTo>
                    <a:pt x="166306" y="62294"/>
                    <a:pt x="176784" y="80010"/>
                    <a:pt x="176784" y="100108"/>
                  </a:cubicBezTo>
                  <a:cubicBezTo>
                    <a:pt x="176784" y="109538"/>
                    <a:pt x="174498" y="118396"/>
                    <a:pt x="170498" y="126302"/>
                  </a:cubicBezTo>
                  <a:lnTo>
                    <a:pt x="169259" y="128683"/>
                  </a:lnTo>
                  <a:lnTo>
                    <a:pt x="169926" y="131350"/>
                  </a:lnTo>
                  <a:cubicBezTo>
                    <a:pt x="172117" y="139922"/>
                    <a:pt x="174403" y="149447"/>
                    <a:pt x="176022" y="156591"/>
                  </a:cubicBezTo>
                  <a:cubicBezTo>
                    <a:pt x="168688" y="155067"/>
                    <a:pt x="158687" y="152876"/>
                    <a:pt x="149924" y="150781"/>
                  </a:cubicBezTo>
                  <a:lnTo>
                    <a:pt x="147447" y="150209"/>
                  </a:lnTo>
                  <a:lnTo>
                    <a:pt x="145161" y="151352"/>
                  </a:lnTo>
                  <a:cubicBezTo>
                    <a:pt x="137541" y="155162"/>
                    <a:pt x="128873" y="157353"/>
                    <a:pt x="119729" y="157353"/>
                  </a:cubicBezTo>
                  <a:cubicBezTo>
                    <a:pt x="109633" y="157353"/>
                    <a:pt x="100203" y="154781"/>
                    <a:pt x="91916" y="150114"/>
                  </a:cubicBezTo>
                  <a:cubicBezTo>
                    <a:pt x="85534" y="151733"/>
                    <a:pt x="78962" y="152591"/>
                    <a:pt x="72104" y="152591"/>
                  </a:cubicBezTo>
                  <a:lnTo>
                    <a:pt x="71152" y="152591"/>
                  </a:lnTo>
                  <a:close/>
                </a:path>
              </a:pathLst>
            </a:custGeom>
            <a:gradFill>
              <a:gsLst>
                <a:gs pos="100000">
                  <a:srgbClr val="006C31"/>
                </a:gs>
                <a:gs pos="0">
                  <a:srgbClr val="00B050"/>
                </a:gs>
              </a:gsLst>
              <a:lin ang="27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227" name="Graphic 12">
              <a:extLst>
                <a:ext uri="{FF2B5EF4-FFF2-40B4-BE49-F238E27FC236}">
                  <a16:creationId xmlns:a16="http://schemas.microsoft.com/office/drawing/2014/main" id="{F3A07A62-9213-45F8-3B2D-DDB7AC3B27CE}"/>
                </a:ext>
              </a:extLst>
            </p:cNvPr>
            <p:cNvSpPr>
              <a:spLocks noChangeAspect="1"/>
            </p:cNvSpPr>
            <p:nvPr/>
          </p:nvSpPr>
          <p:spPr>
            <a:xfrm>
              <a:off x="10286766" y="1850377"/>
              <a:ext cx="214829" cy="214944"/>
            </a:xfrm>
            <a:custGeom>
              <a:avLst/>
              <a:gdLst>
                <a:gd name="connsiteX0" fmla="*/ 161925 w 190500"/>
                <a:gd name="connsiteY0" fmla="*/ 23813 h 190602"/>
                <a:gd name="connsiteX1" fmla="*/ 138113 w 190500"/>
                <a:gd name="connsiteY1" fmla="*/ 47625 h 190602"/>
                <a:gd name="connsiteX2" fmla="*/ 133239 w 190500"/>
                <a:gd name="connsiteY2" fmla="*/ 47126 h 190602"/>
                <a:gd name="connsiteX3" fmla="*/ 121048 w 190500"/>
                <a:gd name="connsiteY3" fmla="*/ 67295 h 190602"/>
                <a:gd name="connsiteX4" fmla="*/ 133350 w 190500"/>
                <a:gd name="connsiteY4" fmla="*/ 95332 h 190602"/>
                <a:gd name="connsiteX5" fmla="*/ 133347 w 190500"/>
                <a:gd name="connsiteY5" fmla="*/ 95782 h 190602"/>
                <a:gd name="connsiteX6" fmla="*/ 133346 w 190500"/>
                <a:gd name="connsiteY6" fmla="*/ 95886 h 190602"/>
                <a:gd name="connsiteX7" fmla="*/ 145693 w 190500"/>
                <a:gd name="connsiteY7" fmla="*/ 98370 h 190602"/>
                <a:gd name="connsiteX8" fmla="*/ 166688 w 190500"/>
                <a:gd name="connsiteY8" fmla="*/ 85807 h 190602"/>
                <a:gd name="connsiteX9" fmla="*/ 190500 w 190500"/>
                <a:gd name="connsiteY9" fmla="*/ 109619 h 190602"/>
                <a:gd name="connsiteX10" fmla="*/ 166688 w 190500"/>
                <a:gd name="connsiteY10" fmla="*/ 133432 h 190602"/>
                <a:gd name="connsiteX11" fmla="*/ 143037 w 190500"/>
                <a:gd name="connsiteY11" fmla="*/ 112410 h 190602"/>
                <a:gd name="connsiteX12" fmla="*/ 130472 w 190500"/>
                <a:gd name="connsiteY12" fmla="*/ 109882 h 190602"/>
                <a:gd name="connsiteX13" fmla="*/ 113869 w 190500"/>
                <a:gd name="connsiteY13" fmla="*/ 128581 h 190602"/>
                <a:gd name="connsiteX14" fmla="*/ 118584 w 190500"/>
                <a:gd name="connsiteY14" fmla="*/ 142982 h 190602"/>
                <a:gd name="connsiteX15" fmla="*/ 118793 w 190500"/>
                <a:gd name="connsiteY15" fmla="*/ 142979 h 190602"/>
                <a:gd name="connsiteX16" fmla="*/ 119063 w 190500"/>
                <a:gd name="connsiteY16" fmla="*/ 142978 h 190602"/>
                <a:gd name="connsiteX17" fmla="*/ 142875 w 190500"/>
                <a:gd name="connsiteY17" fmla="*/ 166790 h 190602"/>
                <a:gd name="connsiteX18" fmla="*/ 119063 w 190500"/>
                <a:gd name="connsiteY18" fmla="*/ 190603 h 190602"/>
                <a:gd name="connsiteX19" fmla="*/ 95250 w 190500"/>
                <a:gd name="connsiteY19" fmla="*/ 166790 h 190602"/>
                <a:gd name="connsiteX20" fmla="*/ 105043 w 190500"/>
                <a:gd name="connsiteY20" fmla="*/ 147539 h 190602"/>
                <a:gd name="connsiteX21" fmla="*/ 100313 w 190500"/>
                <a:gd name="connsiteY21" fmla="*/ 133097 h 190602"/>
                <a:gd name="connsiteX22" fmla="*/ 95250 w 190500"/>
                <a:gd name="connsiteY22" fmla="*/ 133432 h 190602"/>
                <a:gd name="connsiteX23" fmla="*/ 64572 w 190500"/>
                <a:gd name="connsiteY23" fmla="*/ 117929 h 190602"/>
                <a:gd name="connsiteX24" fmla="*/ 47478 w 190500"/>
                <a:gd name="connsiteY24" fmla="*/ 126005 h 190602"/>
                <a:gd name="connsiteX25" fmla="*/ 47625 w 190500"/>
                <a:gd name="connsiteY25" fmla="*/ 128669 h 190602"/>
                <a:gd name="connsiteX26" fmla="*/ 23813 w 190500"/>
                <a:gd name="connsiteY26" fmla="*/ 152482 h 190602"/>
                <a:gd name="connsiteX27" fmla="*/ 0 w 190500"/>
                <a:gd name="connsiteY27" fmla="*/ 128669 h 190602"/>
                <a:gd name="connsiteX28" fmla="*/ 23813 w 190500"/>
                <a:gd name="connsiteY28" fmla="*/ 104857 h 190602"/>
                <a:gd name="connsiteX29" fmla="*/ 41689 w 190500"/>
                <a:gd name="connsiteY29" fmla="*/ 112938 h 190602"/>
                <a:gd name="connsiteX30" fmla="*/ 58399 w 190500"/>
                <a:gd name="connsiteY30" fmla="*/ 105044 h 190602"/>
                <a:gd name="connsiteX31" fmla="*/ 57150 w 190500"/>
                <a:gd name="connsiteY31" fmla="*/ 95332 h 190602"/>
                <a:gd name="connsiteX32" fmla="*/ 65870 w 190500"/>
                <a:gd name="connsiteY32" fmla="*/ 71072 h 190602"/>
                <a:gd name="connsiteX33" fmla="*/ 56424 w 190500"/>
                <a:gd name="connsiteY33" fmla="*/ 60315 h 190602"/>
                <a:gd name="connsiteX34" fmla="*/ 47625 w 190500"/>
                <a:gd name="connsiteY34" fmla="*/ 61994 h 190602"/>
                <a:gd name="connsiteX35" fmla="*/ 23813 w 190500"/>
                <a:gd name="connsiteY35" fmla="*/ 38181 h 190602"/>
                <a:gd name="connsiteX36" fmla="*/ 47625 w 190500"/>
                <a:gd name="connsiteY36" fmla="*/ 14369 h 190602"/>
                <a:gd name="connsiteX37" fmla="*/ 71438 w 190500"/>
                <a:gd name="connsiteY37" fmla="*/ 38181 h 190602"/>
                <a:gd name="connsiteX38" fmla="*/ 67510 w 190500"/>
                <a:gd name="connsiteY38" fmla="*/ 51286 h 190602"/>
                <a:gd name="connsiteX39" fmla="*/ 76872 w 190500"/>
                <a:gd name="connsiteY39" fmla="*/ 61948 h 190602"/>
                <a:gd name="connsiteX40" fmla="*/ 95250 w 190500"/>
                <a:gd name="connsiteY40" fmla="*/ 57231 h 190602"/>
                <a:gd name="connsiteX41" fmla="*/ 108912 w 190500"/>
                <a:gd name="connsiteY41" fmla="*/ 59754 h 190602"/>
                <a:gd name="connsiteX42" fmla="*/ 120771 w 190500"/>
                <a:gd name="connsiteY42" fmla="*/ 40132 h 190602"/>
                <a:gd name="connsiteX43" fmla="*/ 114300 w 190500"/>
                <a:gd name="connsiteY43" fmla="*/ 23813 h 190602"/>
                <a:gd name="connsiteX44" fmla="*/ 138113 w 190500"/>
                <a:gd name="connsiteY44" fmla="*/ 0 h 190602"/>
                <a:gd name="connsiteX45" fmla="*/ 161925 w 190500"/>
                <a:gd name="connsiteY45" fmla="*/ 23813 h 19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0500" h="190602">
                  <a:moveTo>
                    <a:pt x="161925" y="23813"/>
                  </a:moveTo>
                  <a:cubicBezTo>
                    <a:pt x="161925" y="36964"/>
                    <a:pt x="151264" y="47625"/>
                    <a:pt x="138113" y="47625"/>
                  </a:cubicBezTo>
                  <a:cubicBezTo>
                    <a:pt x="136442" y="47625"/>
                    <a:pt x="134812" y="47453"/>
                    <a:pt x="133239" y="47126"/>
                  </a:cubicBezTo>
                  <a:lnTo>
                    <a:pt x="121048" y="67295"/>
                  </a:lnTo>
                  <a:cubicBezTo>
                    <a:pt x="128611" y="74257"/>
                    <a:pt x="133350" y="84241"/>
                    <a:pt x="133350" y="95332"/>
                  </a:cubicBezTo>
                  <a:lnTo>
                    <a:pt x="133347" y="95782"/>
                  </a:lnTo>
                  <a:lnTo>
                    <a:pt x="133346" y="95886"/>
                  </a:lnTo>
                  <a:lnTo>
                    <a:pt x="145693" y="98370"/>
                  </a:lnTo>
                  <a:cubicBezTo>
                    <a:pt x="149709" y="90892"/>
                    <a:pt x="157604" y="85807"/>
                    <a:pt x="166688" y="85807"/>
                  </a:cubicBezTo>
                  <a:cubicBezTo>
                    <a:pt x="179839" y="85807"/>
                    <a:pt x="190500" y="96467"/>
                    <a:pt x="190500" y="109619"/>
                  </a:cubicBezTo>
                  <a:cubicBezTo>
                    <a:pt x="190500" y="122770"/>
                    <a:pt x="179839" y="133432"/>
                    <a:pt x="166688" y="133432"/>
                  </a:cubicBezTo>
                  <a:cubicBezTo>
                    <a:pt x="154480" y="133432"/>
                    <a:pt x="144419" y="124246"/>
                    <a:pt x="143037" y="112410"/>
                  </a:cubicBezTo>
                  <a:lnTo>
                    <a:pt x="130472" y="109882"/>
                  </a:lnTo>
                  <a:cubicBezTo>
                    <a:pt x="127189" y="117822"/>
                    <a:pt x="121298" y="124411"/>
                    <a:pt x="113869" y="128581"/>
                  </a:cubicBezTo>
                  <a:lnTo>
                    <a:pt x="118584" y="142982"/>
                  </a:lnTo>
                  <a:lnTo>
                    <a:pt x="118793" y="142979"/>
                  </a:lnTo>
                  <a:lnTo>
                    <a:pt x="119063" y="142978"/>
                  </a:lnTo>
                  <a:cubicBezTo>
                    <a:pt x="132214" y="142978"/>
                    <a:pt x="142875" y="153638"/>
                    <a:pt x="142875" y="166790"/>
                  </a:cubicBezTo>
                  <a:cubicBezTo>
                    <a:pt x="142875" y="179941"/>
                    <a:pt x="132214" y="190603"/>
                    <a:pt x="119063" y="190603"/>
                  </a:cubicBezTo>
                  <a:cubicBezTo>
                    <a:pt x="105911" y="190603"/>
                    <a:pt x="95250" y="179941"/>
                    <a:pt x="95250" y="166790"/>
                  </a:cubicBezTo>
                  <a:cubicBezTo>
                    <a:pt x="95250" y="158880"/>
                    <a:pt x="99107" y="151870"/>
                    <a:pt x="105043" y="147539"/>
                  </a:cubicBezTo>
                  <a:lnTo>
                    <a:pt x="100313" y="133097"/>
                  </a:lnTo>
                  <a:cubicBezTo>
                    <a:pt x="98657" y="133318"/>
                    <a:pt x="96966" y="133432"/>
                    <a:pt x="95250" y="133432"/>
                  </a:cubicBezTo>
                  <a:cubicBezTo>
                    <a:pt x="82667" y="133432"/>
                    <a:pt x="71510" y="127332"/>
                    <a:pt x="64572" y="117929"/>
                  </a:cubicBezTo>
                  <a:lnTo>
                    <a:pt x="47478" y="126005"/>
                  </a:lnTo>
                  <a:cubicBezTo>
                    <a:pt x="47575" y="126880"/>
                    <a:pt x="47625" y="127768"/>
                    <a:pt x="47625" y="128669"/>
                  </a:cubicBezTo>
                  <a:cubicBezTo>
                    <a:pt x="47625" y="141821"/>
                    <a:pt x="36964" y="152482"/>
                    <a:pt x="23813" y="152482"/>
                  </a:cubicBezTo>
                  <a:cubicBezTo>
                    <a:pt x="10661" y="152482"/>
                    <a:pt x="0" y="141821"/>
                    <a:pt x="0" y="128669"/>
                  </a:cubicBezTo>
                  <a:cubicBezTo>
                    <a:pt x="0" y="115517"/>
                    <a:pt x="10661" y="104857"/>
                    <a:pt x="23813" y="104857"/>
                  </a:cubicBezTo>
                  <a:cubicBezTo>
                    <a:pt x="30934" y="104857"/>
                    <a:pt x="37326" y="107983"/>
                    <a:pt x="41689" y="112938"/>
                  </a:cubicBezTo>
                  <a:lnTo>
                    <a:pt x="58399" y="105044"/>
                  </a:lnTo>
                  <a:cubicBezTo>
                    <a:pt x="57584" y="101943"/>
                    <a:pt x="57150" y="98687"/>
                    <a:pt x="57150" y="95332"/>
                  </a:cubicBezTo>
                  <a:cubicBezTo>
                    <a:pt x="57150" y="86114"/>
                    <a:pt x="60423" y="77661"/>
                    <a:pt x="65870" y="71072"/>
                  </a:cubicBezTo>
                  <a:lnTo>
                    <a:pt x="56424" y="60315"/>
                  </a:lnTo>
                  <a:cubicBezTo>
                    <a:pt x="53702" y="61398"/>
                    <a:pt x="50733" y="61994"/>
                    <a:pt x="47625" y="61994"/>
                  </a:cubicBezTo>
                  <a:cubicBezTo>
                    <a:pt x="34474" y="61994"/>
                    <a:pt x="23813" y="51333"/>
                    <a:pt x="23813" y="38181"/>
                  </a:cubicBezTo>
                  <a:cubicBezTo>
                    <a:pt x="23813" y="25030"/>
                    <a:pt x="34474" y="14369"/>
                    <a:pt x="47625" y="14369"/>
                  </a:cubicBezTo>
                  <a:cubicBezTo>
                    <a:pt x="60776" y="14369"/>
                    <a:pt x="71438" y="25030"/>
                    <a:pt x="71438" y="38181"/>
                  </a:cubicBezTo>
                  <a:cubicBezTo>
                    <a:pt x="71438" y="43023"/>
                    <a:pt x="69992" y="47527"/>
                    <a:pt x="67510" y="51286"/>
                  </a:cubicBezTo>
                  <a:lnTo>
                    <a:pt x="76872" y="61948"/>
                  </a:lnTo>
                  <a:cubicBezTo>
                    <a:pt x="82322" y="58942"/>
                    <a:pt x="88586" y="57231"/>
                    <a:pt x="95250" y="57231"/>
                  </a:cubicBezTo>
                  <a:cubicBezTo>
                    <a:pt x="100065" y="57231"/>
                    <a:pt x="104671" y="58125"/>
                    <a:pt x="108912" y="59754"/>
                  </a:cubicBezTo>
                  <a:lnTo>
                    <a:pt x="120771" y="40132"/>
                  </a:lnTo>
                  <a:cubicBezTo>
                    <a:pt x="116758" y="35870"/>
                    <a:pt x="114300" y="30128"/>
                    <a:pt x="114300" y="23813"/>
                  </a:cubicBezTo>
                  <a:cubicBezTo>
                    <a:pt x="114300" y="10661"/>
                    <a:pt x="124961" y="0"/>
                    <a:pt x="138113" y="0"/>
                  </a:cubicBezTo>
                  <a:cubicBezTo>
                    <a:pt x="151264" y="0"/>
                    <a:pt x="161925" y="10661"/>
                    <a:pt x="161925" y="23813"/>
                  </a:cubicBezTo>
                  <a:close/>
                </a:path>
              </a:pathLst>
            </a:custGeom>
            <a:gradFill>
              <a:gsLst>
                <a:gs pos="0">
                  <a:schemeClr val="accent3">
                    <a:lumMod val="60000"/>
                    <a:lumOff val="40000"/>
                  </a:schemeClr>
                </a:gs>
                <a:gs pos="95000">
                  <a:schemeClr val="accent3">
                    <a:lumMod val="75000"/>
                  </a:schemeClr>
                </a:gs>
              </a:gsLst>
              <a:lin ang="2700000" scaled="0"/>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157" b="0" i="0" u="none" strike="noStrike" kern="1200" cap="none" spc="0" normalizeH="0" baseline="0" noProof="0">
                <a:ln>
                  <a:noFill/>
                </a:ln>
                <a:solidFill>
                  <a:srgbClr val="FFFFFF"/>
                </a:solidFill>
                <a:effectLst/>
                <a:uLnTx/>
                <a:uFillTx/>
                <a:latin typeface="Segoe UI"/>
                <a:ea typeface="+mn-ea"/>
                <a:cs typeface="+mn-cs"/>
              </a:endParaRPr>
            </a:p>
          </p:txBody>
        </p:sp>
        <p:sp>
          <p:nvSpPr>
            <p:cNvPr id="228" name="Rectangle 1231">
              <a:extLst>
                <a:ext uri="{FF2B5EF4-FFF2-40B4-BE49-F238E27FC236}">
                  <a16:creationId xmlns:a16="http://schemas.microsoft.com/office/drawing/2014/main" id="{CFFADA55-F4E9-8E66-E83A-97A492C031DA}"/>
                </a:ext>
              </a:extLst>
            </p:cNvPr>
            <p:cNvSpPr>
              <a:spLocks/>
            </p:cNvSpPr>
            <p:nvPr/>
          </p:nvSpPr>
          <p:spPr>
            <a:xfrm>
              <a:off x="8398701"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Self Service</a:t>
              </a:r>
            </a:p>
          </p:txBody>
        </p:sp>
        <p:sp>
          <p:nvSpPr>
            <p:cNvPr id="229" name="Rectangle 1231">
              <a:extLst>
                <a:ext uri="{FF2B5EF4-FFF2-40B4-BE49-F238E27FC236}">
                  <a16:creationId xmlns:a16="http://schemas.microsoft.com/office/drawing/2014/main" id="{46606589-0FD7-C5DF-909A-DA0CC60A3C7C}"/>
                </a:ext>
              </a:extLst>
            </p:cNvPr>
            <p:cNvSpPr>
              <a:spLocks/>
            </p:cNvSpPr>
            <p:nvPr/>
          </p:nvSpPr>
          <p:spPr>
            <a:xfrm>
              <a:off x="9313521"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Assisted Service</a:t>
              </a:r>
            </a:p>
          </p:txBody>
        </p:sp>
        <p:sp>
          <p:nvSpPr>
            <p:cNvPr id="230" name="Rectangle 1231">
              <a:extLst>
                <a:ext uri="{FF2B5EF4-FFF2-40B4-BE49-F238E27FC236}">
                  <a16:creationId xmlns:a16="http://schemas.microsoft.com/office/drawing/2014/main" id="{CA76F6CD-6931-CE7E-5136-68949D08D1A3}"/>
                </a:ext>
              </a:extLst>
            </p:cNvPr>
            <p:cNvSpPr>
              <a:spLocks/>
            </p:cNvSpPr>
            <p:nvPr/>
          </p:nvSpPr>
          <p:spPr>
            <a:xfrm>
              <a:off x="10167953"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Operations</a:t>
              </a:r>
            </a:p>
          </p:txBody>
        </p:sp>
      </p:grpSp>
      <p:grpSp>
        <p:nvGrpSpPr>
          <p:cNvPr id="180" name="BP Icons">
            <a:extLst>
              <a:ext uri="{FF2B5EF4-FFF2-40B4-BE49-F238E27FC236}">
                <a16:creationId xmlns:a16="http://schemas.microsoft.com/office/drawing/2014/main" id="{EB6741F5-C3DD-B70D-089F-5684F4240143}"/>
              </a:ext>
            </a:extLst>
          </p:cNvPr>
          <p:cNvGrpSpPr/>
          <p:nvPr/>
        </p:nvGrpSpPr>
        <p:grpSpPr>
          <a:xfrm>
            <a:off x="4461886" y="1868398"/>
            <a:ext cx="3247251" cy="497068"/>
            <a:chOff x="4461886" y="1827758"/>
            <a:chExt cx="3247251" cy="497068"/>
          </a:xfrm>
        </p:grpSpPr>
        <p:pic>
          <p:nvPicPr>
            <p:cNvPr id="181" name="Picture 180">
              <a:extLst>
                <a:ext uri="{FF2B5EF4-FFF2-40B4-BE49-F238E27FC236}">
                  <a16:creationId xmlns:a16="http://schemas.microsoft.com/office/drawing/2014/main" id="{D39F65C3-28D8-5BB0-E00E-07006895FB5A}"/>
                </a:ext>
                <a:ext uri="{C183D7F6-B498-43B3-948B-1728B52AA6E4}">
                  <adec:decorative xmlns:adec="http://schemas.microsoft.com/office/drawing/2017/decorative" val="1"/>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4666620" y="1850377"/>
              <a:ext cx="188552" cy="188552"/>
            </a:xfrm>
            <a:prstGeom prst="rect">
              <a:avLst/>
            </a:prstGeom>
          </p:spPr>
        </p:pic>
        <p:pic>
          <p:nvPicPr>
            <p:cNvPr id="182" name="Picture 181">
              <a:extLst>
                <a:ext uri="{FF2B5EF4-FFF2-40B4-BE49-F238E27FC236}">
                  <a16:creationId xmlns:a16="http://schemas.microsoft.com/office/drawing/2014/main" id="{1FA1DC12-2B1F-622D-F21E-B365081B1DED}"/>
                </a:ext>
                <a:ext uri="{C183D7F6-B498-43B3-948B-1728B52AA6E4}">
                  <adec:decorative xmlns:adec="http://schemas.microsoft.com/office/drawing/2017/decorative" val="1"/>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5737523" y="1850397"/>
              <a:ext cx="188553" cy="188553"/>
            </a:xfrm>
            <a:prstGeom prst="rect">
              <a:avLst/>
            </a:prstGeom>
          </p:spPr>
        </p:pic>
        <p:pic>
          <p:nvPicPr>
            <p:cNvPr id="183" name="Picture 182">
              <a:extLst>
                <a:ext uri="{FF2B5EF4-FFF2-40B4-BE49-F238E27FC236}">
                  <a16:creationId xmlns:a16="http://schemas.microsoft.com/office/drawing/2014/main" id="{98121033-1BDC-74F4-48D8-A8A390FFA4A2}"/>
                </a:ext>
                <a:ext uri="{C183D7F6-B498-43B3-948B-1728B52AA6E4}">
                  <adec:decorative xmlns:adec="http://schemas.microsoft.com/office/drawing/2017/decorative" val="1"/>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7326070" y="1852459"/>
              <a:ext cx="168745" cy="172495"/>
            </a:xfrm>
            <a:prstGeom prst="rect">
              <a:avLst/>
            </a:prstGeom>
          </p:spPr>
        </p:pic>
        <p:pic>
          <p:nvPicPr>
            <p:cNvPr id="184" name="Picture 183">
              <a:extLst>
                <a:ext uri="{FF2B5EF4-FFF2-40B4-BE49-F238E27FC236}">
                  <a16:creationId xmlns:a16="http://schemas.microsoft.com/office/drawing/2014/main" id="{CAF7F9F5-7235-468C-41D7-A8FD43669ADB}"/>
                </a:ext>
                <a:ext uri="{C183D7F6-B498-43B3-948B-1728B52AA6E4}">
                  <adec:decorative xmlns:adec="http://schemas.microsoft.com/office/drawing/2017/decorative" val="1"/>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686069" y="1827758"/>
              <a:ext cx="199105" cy="199105"/>
            </a:xfrm>
            <a:prstGeom prst="rect">
              <a:avLst/>
            </a:prstGeom>
          </p:spPr>
        </p:pic>
        <p:pic>
          <p:nvPicPr>
            <p:cNvPr id="185" name="Picture 184">
              <a:extLst>
                <a:ext uri="{FF2B5EF4-FFF2-40B4-BE49-F238E27FC236}">
                  <a16:creationId xmlns:a16="http://schemas.microsoft.com/office/drawing/2014/main" id="{81C75F03-6B63-4F41-3A86-CC7428B7AFFA}"/>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6246727" y="1850981"/>
              <a:ext cx="196490" cy="198155"/>
            </a:xfrm>
            <a:prstGeom prst="rect">
              <a:avLst/>
            </a:prstGeom>
          </p:spPr>
        </p:pic>
        <p:pic>
          <p:nvPicPr>
            <p:cNvPr id="186" name="Picture 185">
              <a:extLst>
                <a:ext uri="{FF2B5EF4-FFF2-40B4-BE49-F238E27FC236}">
                  <a16:creationId xmlns:a16="http://schemas.microsoft.com/office/drawing/2014/main" id="{C85679DA-5D70-7AB8-1D57-67ED6517F27F}"/>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5161183" y="1852981"/>
              <a:ext cx="180929" cy="180929"/>
            </a:xfrm>
            <a:prstGeom prst="rect">
              <a:avLst/>
            </a:prstGeom>
          </p:spPr>
        </p:pic>
        <p:sp>
          <p:nvSpPr>
            <p:cNvPr id="187" name="Rectangle 1243">
              <a:extLst>
                <a:ext uri="{FF2B5EF4-FFF2-40B4-BE49-F238E27FC236}">
                  <a16:creationId xmlns:a16="http://schemas.microsoft.com/office/drawing/2014/main" id="{26B4533B-2785-B53C-161F-AABE36B770C4}"/>
                </a:ext>
              </a:extLst>
            </p:cNvPr>
            <p:cNvSpPr/>
            <p:nvPr/>
          </p:nvSpPr>
          <p:spPr bwMode="auto">
            <a:xfrm>
              <a:off x="4461886" y="2078605"/>
              <a:ext cx="56909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Sales</a:t>
              </a:r>
            </a:p>
          </p:txBody>
        </p:sp>
        <p:sp>
          <p:nvSpPr>
            <p:cNvPr id="188" name="Rectangle 1243">
              <a:extLst>
                <a:ext uri="{FF2B5EF4-FFF2-40B4-BE49-F238E27FC236}">
                  <a16:creationId xmlns:a16="http://schemas.microsoft.com/office/drawing/2014/main" id="{36A88458-3D29-5BD6-31AC-C2CEE1E956CA}"/>
                </a:ext>
              </a:extLst>
            </p:cNvPr>
            <p:cNvSpPr/>
            <p:nvPr/>
          </p:nvSpPr>
          <p:spPr bwMode="auto">
            <a:xfrm>
              <a:off x="5535894"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Service</a:t>
              </a:r>
            </a:p>
          </p:txBody>
        </p:sp>
        <p:sp>
          <p:nvSpPr>
            <p:cNvPr id="189" name="Rectangle 1243">
              <a:extLst>
                <a:ext uri="{FF2B5EF4-FFF2-40B4-BE49-F238E27FC236}">
                  <a16:creationId xmlns:a16="http://schemas.microsoft.com/office/drawing/2014/main" id="{5D6B8226-8EBB-D4CF-01AC-36B130D12026}"/>
                </a:ext>
              </a:extLst>
            </p:cNvPr>
            <p:cNvSpPr/>
            <p:nvPr/>
          </p:nvSpPr>
          <p:spPr bwMode="auto">
            <a:xfrm>
              <a:off x="7080790" y="2078605"/>
              <a:ext cx="628347"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Supply Chain Management</a:t>
              </a:r>
            </a:p>
          </p:txBody>
        </p:sp>
        <p:sp>
          <p:nvSpPr>
            <p:cNvPr id="190" name="Rectangle 1243">
              <a:extLst>
                <a:ext uri="{FF2B5EF4-FFF2-40B4-BE49-F238E27FC236}">
                  <a16:creationId xmlns:a16="http://schemas.microsoft.com/office/drawing/2014/main" id="{56AF3B94-2C0B-03B7-1E88-7301687D1824}"/>
                </a:ext>
              </a:extLst>
            </p:cNvPr>
            <p:cNvSpPr/>
            <p:nvPr/>
          </p:nvSpPr>
          <p:spPr bwMode="auto">
            <a:xfrm>
              <a:off x="6581268" y="2078605"/>
              <a:ext cx="41586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Finance</a:t>
              </a:r>
            </a:p>
          </p:txBody>
        </p:sp>
        <p:sp>
          <p:nvSpPr>
            <p:cNvPr id="191" name="Rectangle 190">
              <a:extLst>
                <a:ext uri="{FF2B5EF4-FFF2-40B4-BE49-F238E27FC236}">
                  <a16:creationId xmlns:a16="http://schemas.microsoft.com/office/drawing/2014/main" id="{15B13B29-485D-4FC7-66A3-FE273096DFED}"/>
                </a:ext>
              </a:extLst>
            </p:cNvPr>
            <p:cNvSpPr>
              <a:spLocks/>
            </p:cNvSpPr>
            <p:nvPr/>
          </p:nvSpPr>
          <p:spPr bwMode="invGray">
            <a:xfrm>
              <a:off x="6072898" y="2078605"/>
              <a:ext cx="540456" cy="246221"/>
            </a:xfrm>
            <a:prstGeom prst="rect">
              <a:avLst/>
            </a:prstGeom>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mn-cs"/>
                </a:rPr>
                <a:t>Field Service</a:t>
              </a:r>
            </a:p>
          </p:txBody>
        </p:sp>
        <p:sp>
          <p:nvSpPr>
            <p:cNvPr id="192" name="Rectangle 1243">
              <a:extLst>
                <a:ext uri="{FF2B5EF4-FFF2-40B4-BE49-F238E27FC236}">
                  <a16:creationId xmlns:a16="http://schemas.microsoft.com/office/drawing/2014/main" id="{D9A1CEC4-007E-2FFD-8E39-48E1D5ECC308}"/>
                </a:ext>
              </a:extLst>
            </p:cNvPr>
            <p:cNvSpPr/>
            <p:nvPr/>
          </p:nvSpPr>
          <p:spPr bwMode="auto">
            <a:xfrm>
              <a:off x="4998890"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Insights</a:t>
              </a:r>
            </a:p>
          </p:txBody>
        </p:sp>
      </p:grpSp>
      <p:sp>
        <p:nvSpPr>
          <p:cNvPr id="148" name="BP Title">
            <a:extLst>
              <a:ext uri="{FF2B5EF4-FFF2-40B4-BE49-F238E27FC236}">
                <a16:creationId xmlns:a16="http://schemas.microsoft.com/office/drawing/2014/main" id="{BE74240C-C88D-393A-48C0-C3F1C1545E13}"/>
              </a:ext>
            </a:extLst>
          </p:cNvPr>
          <p:cNvSpPr/>
          <p:nvPr/>
        </p:nvSpPr>
        <p:spPr bwMode="auto">
          <a:xfrm>
            <a:off x="4746029" y="1280282"/>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Dynamics 365</a:t>
            </a:r>
          </a:p>
        </p:txBody>
      </p:sp>
      <p:sp>
        <p:nvSpPr>
          <p:cNvPr id="149" name="CC Title">
            <a:extLst>
              <a:ext uri="{FF2B5EF4-FFF2-40B4-BE49-F238E27FC236}">
                <a16:creationId xmlns:a16="http://schemas.microsoft.com/office/drawing/2014/main" id="{32B37998-BC32-AB90-CCBD-2CD771DA92A7}"/>
              </a:ext>
            </a:extLst>
          </p:cNvPr>
          <p:cNvSpPr/>
          <p:nvPr/>
        </p:nvSpPr>
        <p:spPr bwMode="auto">
          <a:xfrm>
            <a:off x="7910360" y="1280282"/>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Digital Contact Center Platform</a:t>
            </a:r>
          </a:p>
        </p:txBody>
      </p:sp>
      <p:sp>
        <p:nvSpPr>
          <p:cNvPr id="150" name="MW Title">
            <a:extLst>
              <a:ext uri="{FF2B5EF4-FFF2-40B4-BE49-F238E27FC236}">
                <a16:creationId xmlns:a16="http://schemas.microsoft.com/office/drawing/2014/main" id="{322DD9E2-1FE8-6431-4953-7897C1E9FC7B}"/>
              </a:ext>
            </a:extLst>
          </p:cNvPr>
          <p:cNvSpPr/>
          <p:nvPr/>
        </p:nvSpPr>
        <p:spPr bwMode="auto">
          <a:xfrm>
            <a:off x="1598717" y="1303534"/>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Modern Work</a:t>
            </a:r>
          </a:p>
        </p:txBody>
      </p:sp>
      <p:pic>
        <p:nvPicPr>
          <p:cNvPr id="241" name="Graphic 126">
            <a:extLst>
              <a:ext uri="{FF2B5EF4-FFF2-40B4-BE49-F238E27FC236}">
                <a16:creationId xmlns:a16="http://schemas.microsoft.com/office/drawing/2014/main" id="{3386F4F6-8DDF-0B09-9AD2-CA97876E78EC}"/>
              </a:ext>
            </a:extLst>
          </p:cNvPr>
          <p:cNvPicPr>
            <a:picLocks noChangeAspect="1"/>
          </p:cNvPicPr>
          <p:nvPr/>
        </p:nvPicPr>
        <p:blipFill>
          <a:blip r:embed="rId29">
            <a:extLst>
              <a:ext uri="{28A0092B-C50C-407E-A947-70E740481C1C}">
                <a14:useLocalDpi xmlns:a14="http://schemas.microsoft.com/office/drawing/2010/main" val="0"/>
              </a:ext>
            </a:extLst>
          </a:blip>
          <a:srcRect/>
          <a:stretch/>
        </p:blipFill>
        <p:spPr>
          <a:xfrm>
            <a:off x="2151944" y="1223144"/>
            <a:ext cx="252363" cy="278014"/>
          </a:xfrm>
          <a:prstGeom prst="rect">
            <a:avLst/>
          </a:prstGeom>
          <a:effectLst/>
        </p:spPr>
      </p:pic>
      <p:pic>
        <p:nvPicPr>
          <p:cNvPr id="242" name="Graphic 241">
            <a:extLst>
              <a:ext uri="{FF2B5EF4-FFF2-40B4-BE49-F238E27FC236}">
                <a16:creationId xmlns:a16="http://schemas.microsoft.com/office/drawing/2014/main" id="{4436B35B-5ABB-40A6-38BC-7DFBA63A6AF5}"/>
              </a:ext>
            </a:extLst>
          </p:cNvPr>
          <p:cNvPicPr>
            <a:picLocks noChangeAspect="1"/>
          </p:cNvPicPr>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5311561" y="1201101"/>
            <a:ext cx="284505" cy="278014"/>
          </a:xfrm>
          <a:prstGeom prst="rect">
            <a:avLst/>
          </a:prstGeom>
          <a:effectLst/>
        </p:spPr>
      </p:pic>
      <p:pic>
        <p:nvPicPr>
          <p:cNvPr id="244" name="Graphic 243">
            <a:extLst>
              <a:ext uri="{FF2B5EF4-FFF2-40B4-BE49-F238E27FC236}">
                <a16:creationId xmlns:a16="http://schemas.microsoft.com/office/drawing/2014/main" id="{E7DC5CED-0B7C-70D5-CC4A-587B1CF7B7C5}"/>
              </a:ext>
            </a:extLst>
          </p:cNvPr>
          <p:cNvPicPr>
            <a:picLocks noChangeAspect="1"/>
          </p:cNvPicPr>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7940215" y="1201101"/>
            <a:ext cx="284505" cy="278014"/>
          </a:xfrm>
          <a:prstGeom prst="rect">
            <a:avLst/>
          </a:prstGeom>
          <a:effectLst/>
        </p:spPr>
      </p:pic>
      <p:sp>
        <p:nvSpPr>
          <p:cNvPr id="247" name="Exstentions">
            <a:extLst>
              <a:ext uri="{FF2B5EF4-FFF2-40B4-BE49-F238E27FC236}">
                <a16:creationId xmlns:a16="http://schemas.microsoft.com/office/drawing/2014/main" id="{74EE482A-D198-1CD5-CA25-018E4EE9FC8C}"/>
              </a:ext>
            </a:extLst>
          </p:cNvPr>
          <p:cNvSpPr/>
          <p:nvPr/>
        </p:nvSpPr>
        <p:spPr bwMode="auto">
          <a:xfrm>
            <a:off x="5862000" y="5234890"/>
            <a:ext cx="46800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FFFFFF"/>
                </a:solidFill>
                <a:effectLst/>
                <a:uLnTx/>
                <a:uFillTx/>
                <a:latin typeface="Segoe UI Semibold"/>
                <a:ea typeface="+mn-ea"/>
                <a:cs typeface="Segoe UI" panose="020B0502040204020203" pitchFamily="34" charset="0"/>
              </a:rPr>
              <a:t>Azure</a:t>
            </a:r>
          </a:p>
        </p:txBody>
      </p:sp>
      <p:sp>
        <p:nvSpPr>
          <p:cNvPr id="50" name="Oval 49">
            <a:extLst>
              <a:ext uri="{FF2B5EF4-FFF2-40B4-BE49-F238E27FC236}">
                <a16:creationId xmlns:a16="http://schemas.microsoft.com/office/drawing/2014/main" id="{DD6C9DC5-9104-607B-68CB-69F8E4808C66}"/>
              </a:ext>
            </a:extLst>
          </p:cNvPr>
          <p:cNvSpPr/>
          <p:nvPr/>
        </p:nvSpPr>
        <p:spPr bwMode="auto">
          <a:xfrm>
            <a:off x="5250964" y="5102684"/>
            <a:ext cx="405698" cy="405698"/>
          </a:xfrm>
          <a:prstGeom prst="ellipse">
            <a:avLst/>
          </a:prstGeom>
          <a:solidFill>
            <a:srgbClr val="F3F3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48" name="Graphic 251">
            <a:extLst>
              <a:ext uri="{FF2B5EF4-FFF2-40B4-BE49-F238E27FC236}">
                <a16:creationId xmlns:a16="http://schemas.microsoft.com/office/drawing/2014/main" id="{F620585E-5BEC-7AAE-F9F6-7EB5755E987E}"/>
              </a:ext>
            </a:extLst>
          </p:cNvPr>
          <p:cNvPicPr>
            <a:picLocks noChangeAspect="1"/>
          </p:cNvPicPr>
          <p:nvPr/>
        </p:nvPicPr>
        <p:blipFill>
          <a:blip r:embed="rId32">
            <a:extLst>
              <a:ext uri="{28A0092B-C50C-407E-A947-70E740481C1C}">
                <a14:useLocalDpi xmlns:a14="http://schemas.microsoft.com/office/drawing/2010/main" val="0"/>
              </a:ext>
            </a:extLst>
          </a:blip>
          <a:srcRect/>
          <a:stretch/>
        </p:blipFill>
        <p:spPr>
          <a:xfrm>
            <a:off x="5317304" y="5181159"/>
            <a:ext cx="273018" cy="248749"/>
          </a:xfrm>
          <a:prstGeom prst="rect">
            <a:avLst/>
          </a:prstGeom>
        </p:spPr>
      </p:pic>
      <p:sp>
        <p:nvSpPr>
          <p:cNvPr id="49" name="Rectangle: Rounded Corners 48">
            <a:extLst>
              <a:ext uri="{FF2B5EF4-FFF2-40B4-BE49-F238E27FC236}">
                <a16:creationId xmlns:a16="http://schemas.microsoft.com/office/drawing/2014/main" id="{4C7F54E1-AFE6-8B21-BC20-A43D9A80382E}"/>
              </a:ext>
              <a:ext uri="{C183D7F6-B498-43B3-948B-1728B52AA6E4}">
                <adec:decorative xmlns:adec="http://schemas.microsoft.com/office/drawing/2017/decorative" val="1"/>
              </a:ext>
            </a:extLst>
          </p:cNvPr>
          <p:cNvSpPr/>
          <p:nvPr/>
        </p:nvSpPr>
        <p:spPr bwMode="auto">
          <a:xfrm>
            <a:off x="3874800" y="2752299"/>
            <a:ext cx="4442400" cy="2372274"/>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61" name="Group 60">
            <a:extLst>
              <a:ext uri="{FF2B5EF4-FFF2-40B4-BE49-F238E27FC236}">
                <a16:creationId xmlns:a16="http://schemas.microsoft.com/office/drawing/2014/main" id="{BD569E47-7A5B-22CD-5113-A31316600383}"/>
              </a:ext>
              <a:ext uri="{C183D7F6-B498-43B3-948B-1728B52AA6E4}">
                <adec:decorative xmlns:adec="http://schemas.microsoft.com/office/drawing/2017/decorative" val="1"/>
              </a:ext>
            </a:extLst>
          </p:cNvPr>
          <p:cNvGrpSpPr/>
          <p:nvPr/>
        </p:nvGrpSpPr>
        <p:grpSpPr>
          <a:xfrm>
            <a:off x="5887559" y="3105182"/>
            <a:ext cx="422705" cy="454068"/>
            <a:chOff x="17572567" y="584200"/>
            <a:chExt cx="845410" cy="5719234"/>
          </a:xfrm>
        </p:grpSpPr>
        <p:cxnSp>
          <p:nvCxnSpPr>
            <p:cNvPr id="62" name="Straight Connector 67">
              <a:extLst>
                <a:ext uri="{FF2B5EF4-FFF2-40B4-BE49-F238E27FC236}">
                  <a16:creationId xmlns:a16="http://schemas.microsoft.com/office/drawing/2014/main" id="{CA737859-353C-554C-389D-A11AFAC80823}"/>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3" name="Straight Connector 67">
              <a:extLst>
                <a:ext uri="{FF2B5EF4-FFF2-40B4-BE49-F238E27FC236}">
                  <a16:creationId xmlns:a16="http://schemas.microsoft.com/office/drawing/2014/main" id="{876717E7-F461-E0C7-CBD1-36DCF0A56607}"/>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4" name="Straight Connector 67">
              <a:extLst>
                <a:ext uri="{FF2B5EF4-FFF2-40B4-BE49-F238E27FC236}">
                  <a16:creationId xmlns:a16="http://schemas.microsoft.com/office/drawing/2014/main" id="{A1929744-BAD9-00A6-6C9B-789DE013605C}"/>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5" name="Straight Connector 67">
              <a:extLst>
                <a:ext uri="{FF2B5EF4-FFF2-40B4-BE49-F238E27FC236}">
                  <a16:creationId xmlns:a16="http://schemas.microsoft.com/office/drawing/2014/main" id="{63829460-C15A-75D8-37B1-B6FBF4CC5034}"/>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6" name="Straight Connector 67">
              <a:extLst>
                <a:ext uri="{FF2B5EF4-FFF2-40B4-BE49-F238E27FC236}">
                  <a16:creationId xmlns:a16="http://schemas.microsoft.com/office/drawing/2014/main" id="{841EEAF8-FDD2-242E-BA60-97E81EF94D80}"/>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grpSp>
      <p:grpSp>
        <p:nvGrpSpPr>
          <p:cNvPr id="52" name="Group 51">
            <a:extLst>
              <a:ext uri="{FF2B5EF4-FFF2-40B4-BE49-F238E27FC236}">
                <a16:creationId xmlns:a16="http://schemas.microsoft.com/office/drawing/2014/main" id="{027BBE23-AB39-D82E-D76B-42E31D7ADCB9}"/>
              </a:ext>
            </a:extLst>
          </p:cNvPr>
          <p:cNvGrpSpPr/>
          <p:nvPr/>
        </p:nvGrpSpPr>
        <p:grpSpPr>
          <a:xfrm>
            <a:off x="4017230" y="3958914"/>
            <a:ext cx="3951740" cy="500213"/>
            <a:chOff x="4017230" y="3704914"/>
            <a:chExt cx="3951740" cy="500213"/>
          </a:xfrm>
        </p:grpSpPr>
        <p:grpSp>
          <p:nvGrpSpPr>
            <p:cNvPr id="308" name="Group 307">
              <a:extLst>
                <a:ext uri="{FF2B5EF4-FFF2-40B4-BE49-F238E27FC236}">
                  <a16:creationId xmlns:a16="http://schemas.microsoft.com/office/drawing/2014/main" id="{EF72412E-4AA6-4EEA-0D1A-DC4633296264}"/>
                </a:ext>
              </a:extLst>
            </p:cNvPr>
            <p:cNvGrpSpPr/>
            <p:nvPr/>
          </p:nvGrpSpPr>
          <p:grpSpPr>
            <a:xfrm>
              <a:off x="6987727" y="3729575"/>
              <a:ext cx="312212" cy="471924"/>
              <a:chOff x="8401319" y="5702149"/>
              <a:chExt cx="464471" cy="662338"/>
            </a:xfrm>
          </p:grpSpPr>
          <p:pic>
            <p:nvPicPr>
              <p:cNvPr id="309" name="Picture 6">
                <a:extLst>
                  <a:ext uri="{FF2B5EF4-FFF2-40B4-BE49-F238E27FC236}">
                    <a16:creationId xmlns:a16="http://schemas.microsoft.com/office/drawing/2014/main" id="{A3A6339B-D086-701D-3FE9-3CE737C3D73E}"/>
                  </a:ext>
                  <a:ext uri="{C183D7F6-B498-43B3-948B-1728B52AA6E4}">
                    <adec:decorative xmlns:adec="http://schemas.microsoft.com/office/drawing/2017/decorative" val="1"/>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p:blipFill>
            <p:spPr bwMode="auto">
              <a:xfrm>
                <a:off x="8476508" y="5702149"/>
                <a:ext cx="244109" cy="230294"/>
              </a:xfrm>
              <a:prstGeom prst="rect">
                <a:avLst/>
              </a:prstGeom>
              <a:noFill/>
              <a:extLst>
                <a:ext uri="{909E8E84-426E-40DD-AFC4-6F175D3DCCD1}">
                  <a14:hiddenFill xmlns:a14="http://schemas.microsoft.com/office/drawing/2010/main">
                    <a:solidFill>
                      <a:srgbClr val="FFFFFF"/>
                    </a:solidFill>
                  </a14:hiddenFill>
                </a:ext>
              </a:extLst>
            </p:spPr>
          </p:pic>
          <p:sp>
            <p:nvSpPr>
              <p:cNvPr id="310" name="Rectangle 1231">
                <a:extLst>
                  <a:ext uri="{FF2B5EF4-FFF2-40B4-BE49-F238E27FC236}">
                    <a16:creationId xmlns:a16="http://schemas.microsoft.com/office/drawing/2014/main" id="{21ADEFF7-0470-7F1A-D44C-1615432864FE}"/>
                  </a:ext>
                </a:extLst>
              </p:cNvPr>
              <p:cNvSpPr>
                <a:spLocks/>
              </p:cNvSpPr>
              <p:nvPr/>
            </p:nvSpPr>
            <p:spPr>
              <a:xfrm>
                <a:off x="8401319" y="6064974"/>
                <a:ext cx="464471"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BI</a:t>
                </a:r>
              </a:p>
            </p:txBody>
          </p:sp>
        </p:grpSp>
        <p:grpSp>
          <p:nvGrpSpPr>
            <p:cNvPr id="311" name="Group 310">
              <a:extLst>
                <a:ext uri="{FF2B5EF4-FFF2-40B4-BE49-F238E27FC236}">
                  <a16:creationId xmlns:a16="http://schemas.microsoft.com/office/drawing/2014/main" id="{E87E080F-D796-0978-1607-9B74168167A1}"/>
                </a:ext>
              </a:extLst>
            </p:cNvPr>
            <p:cNvGrpSpPr/>
            <p:nvPr/>
          </p:nvGrpSpPr>
          <p:grpSpPr>
            <a:xfrm>
              <a:off x="4017230" y="3732039"/>
              <a:ext cx="567997" cy="473088"/>
              <a:chOff x="6573573" y="5700772"/>
              <a:chExt cx="844997" cy="663971"/>
            </a:xfrm>
          </p:grpSpPr>
          <p:pic>
            <p:nvPicPr>
              <p:cNvPr id="312" name="Picture 311">
                <a:extLst>
                  <a:ext uri="{FF2B5EF4-FFF2-40B4-BE49-F238E27FC236}">
                    <a16:creationId xmlns:a16="http://schemas.microsoft.com/office/drawing/2014/main" id="{26AD676F-7663-5192-0EAD-0490334162BF}"/>
                  </a:ext>
                  <a:ext uri="{C183D7F6-B498-43B3-948B-1728B52AA6E4}">
                    <adec:decorative xmlns:adec="http://schemas.microsoft.com/office/drawing/2017/decorative" val="1"/>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p:blipFill>
            <p:spPr bwMode="auto">
              <a:xfrm>
                <a:off x="6869466" y="5700772"/>
                <a:ext cx="253207" cy="238877"/>
              </a:xfrm>
              <a:prstGeom prst="rect">
                <a:avLst/>
              </a:prstGeom>
              <a:noFill/>
              <a:extLst>
                <a:ext uri="{909E8E84-426E-40DD-AFC4-6F175D3DCCD1}">
                  <a14:hiddenFill xmlns:a14="http://schemas.microsoft.com/office/drawing/2010/main">
                    <a:solidFill>
                      <a:srgbClr val="FFFFFF"/>
                    </a:solidFill>
                  </a14:hiddenFill>
                </a:ext>
              </a:extLst>
            </p:spPr>
          </p:pic>
          <p:sp>
            <p:nvSpPr>
              <p:cNvPr id="313" name="Rectangle 1231">
                <a:extLst>
                  <a:ext uri="{FF2B5EF4-FFF2-40B4-BE49-F238E27FC236}">
                    <a16:creationId xmlns:a16="http://schemas.microsoft.com/office/drawing/2014/main" id="{9DEEB337-FD9A-3C05-6BCF-76330F743AB4}"/>
                  </a:ext>
                </a:extLst>
              </p:cNvPr>
              <p:cNvSpPr>
                <a:spLocks/>
              </p:cNvSpPr>
              <p:nvPr/>
            </p:nvSpPr>
            <p:spPr>
              <a:xfrm>
                <a:off x="6573573"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Apps</a:t>
                </a:r>
              </a:p>
            </p:txBody>
          </p:sp>
        </p:grpSp>
        <p:grpSp>
          <p:nvGrpSpPr>
            <p:cNvPr id="314" name="Group 313">
              <a:extLst>
                <a:ext uri="{FF2B5EF4-FFF2-40B4-BE49-F238E27FC236}">
                  <a16:creationId xmlns:a16="http://schemas.microsoft.com/office/drawing/2014/main" id="{4E8E2E27-8A4B-EF30-B24C-A4BD43A47DF7}"/>
                </a:ext>
              </a:extLst>
            </p:cNvPr>
            <p:cNvGrpSpPr/>
            <p:nvPr/>
          </p:nvGrpSpPr>
          <p:grpSpPr>
            <a:xfrm>
              <a:off x="4722739" y="3722088"/>
              <a:ext cx="567997" cy="483037"/>
              <a:chOff x="7304764" y="5686808"/>
              <a:chExt cx="844997" cy="677935"/>
            </a:xfrm>
          </p:grpSpPr>
          <p:pic>
            <p:nvPicPr>
              <p:cNvPr id="315" name="Picture 4">
                <a:extLst>
                  <a:ext uri="{FF2B5EF4-FFF2-40B4-BE49-F238E27FC236}">
                    <a16:creationId xmlns:a16="http://schemas.microsoft.com/office/drawing/2014/main" id="{A5DBDF96-78CD-B7D6-3190-22CA9A718EEE}"/>
                  </a:ext>
                  <a:ext uri="{C183D7F6-B498-43B3-948B-1728B52AA6E4}">
                    <adec:decorative xmlns:adec="http://schemas.microsoft.com/office/drawing/2017/decorative" val="1"/>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p:blipFill>
            <p:spPr bwMode="auto">
              <a:xfrm>
                <a:off x="7584753" y="5686808"/>
                <a:ext cx="267580" cy="252436"/>
              </a:xfrm>
              <a:prstGeom prst="rect">
                <a:avLst/>
              </a:prstGeom>
              <a:noFill/>
              <a:extLst>
                <a:ext uri="{909E8E84-426E-40DD-AFC4-6F175D3DCCD1}">
                  <a14:hiddenFill xmlns:a14="http://schemas.microsoft.com/office/drawing/2010/main">
                    <a:solidFill>
                      <a:srgbClr val="FFFFFF"/>
                    </a:solidFill>
                  </a14:hiddenFill>
                </a:ext>
              </a:extLst>
            </p:spPr>
          </p:pic>
          <p:sp>
            <p:nvSpPr>
              <p:cNvPr id="316" name="Rectangle 1231">
                <a:extLst>
                  <a:ext uri="{FF2B5EF4-FFF2-40B4-BE49-F238E27FC236}">
                    <a16:creationId xmlns:a16="http://schemas.microsoft.com/office/drawing/2014/main" id="{2D03875F-A613-0CAC-6EE4-36FC6711ABCE}"/>
                  </a:ext>
                </a:extLst>
              </p:cNvPr>
              <p:cNvSpPr>
                <a:spLocks/>
              </p:cNvSpPr>
              <p:nvPr/>
            </p:nvSpPr>
            <p:spPr>
              <a:xfrm>
                <a:off x="7304764"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Automate</a:t>
                </a:r>
              </a:p>
            </p:txBody>
          </p:sp>
        </p:grpSp>
        <p:grpSp>
          <p:nvGrpSpPr>
            <p:cNvPr id="317" name="Group 316">
              <a:extLst>
                <a:ext uri="{FF2B5EF4-FFF2-40B4-BE49-F238E27FC236}">
                  <a16:creationId xmlns:a16="http://schemas.microsoft.com/office/drawing/2014/main" id="{9DEAED83-F5BB-C695-4801-A3258E86B004}"/>
                </a:ext>
              </a:extLst>
            </p:cNvPr>
            <p:cNvGrpSpPr/>
            <p:nvPr/>
          </p:nvGrpSpPr>
          <p:grpSpPr>
            <a:xfrm>
              <a:off x="6167983" y="3743592"/>
              <a:ext cx="567997" cy="453322"/>
              <a:chOff x="9905876" y="5716987"/>
              <a:chExt cx="844997" cy="636231"/>
            </a:xfrm>
          </p:grpSpPr>
          <p:sp>
            <p:nvSpPr>
              <p:cNvPr id="318" name="Rectangle 1236">
                <a:extLst>
                  <a:ext uri="{FF2B5EF4-FFF2-40B4-BE49-F238E27FC236}">
                    <a16:creationId xmlns:a16="http://schemas.microsoft.com/office/drawing/2014/main" id="{8409CCEF-59F9-FDF2-9457-9887F17EEBA4}"/>
                  </a:ext>
                </a:extLst>
              </p:cNvPr>
              <p:cNvSpPr>
                <a:spLocks/>
              </p:cNvSpPr>
              <p:nvPr/>
            </p:nvSpPr>
            <p:spPr>
              <a:xfrm>
                <a:off x="9905876" y="6053704"/>
                <a:ext cx="844997" cy="299514"/>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Pages</a:t>
                </a:r>
              </a:p>
            </p:txBody>
          </p:sp>
          <p:pic>
            <p:nvPicPr>
              <p:cNvPr id="319" name="Picture 2">
                <a:extLst>
                  <a:ext uri="{FF2B5EF4-FFF2-40B4-BE49-F238E27FC236}">
                    <a16:creationId xmlns:a16="http://schemas.microsoft.com/office/drawing/2014/main" id="{BE9A54E4-8973-BF3F-25CA-FE041CC96E21}"/>
                  </a:ext>
                  <a:ext uri="{C183D7F6-B498-43B3-948B-1728B52AA6E4}">
                    <adec:decorative xmlns:adec="http://schemas.microsoft.com/office/drawing/2017/decorative" val="0"/>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p:blipFill>
            <p:spPr bwMode="auto">
              <a:xfrm>
                <a:off x="10181789" y="5716987"/>
                <a:ext cx="238331" cy="2248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0" name="Group 319">
              <a:extLst>
                <a:ext uri="{FF2B5EF4-FFF2-40B4-BE49-F238E27FC236}">
                  <a16:creationId xmlns:a16="http://schemas.microsoft.com/office/drawing/2014/main" id="{0C061195-EC7B-AF6E-2210-D9EC3DC7E603}"/>
                </a:ext>
              </a:extLst>
            </p:cNvPr>
            <p:cNvGrpSpPr/>
            <p:nvPr/>
          </p:nvGrpSpPr>
          <p:grpSpPr>
            <a:xfrm>
              <a:off x="5435283" y="3704914"/>
              <a:ext cx="567997" cy="496581"/>
              <a:chOff x="5557203" y="3552514"/>
              <a:chExt cx="567997" cy="496581"/>
            </a:xfrm>
          </p:grpSpPr>
          <p:sp>
            <p:nvSpPr>
              <p:cNvPr id="321" name="Rectangle 1236">
                <a:extLst>
                  <a:ext uri="{FF2B5EF4-FFF2-40B4-BE49-F238E27FC236}">
                    <a16:creationId xmlns:a16="http://schemas.microsoft.com/office/drawing/2014/main" id="{A8B884DB-224C-0872-071C-29262448D6CD}"/>
                  </a:ext>
                </a:extLst>
              </p:cNvPr>
              <p:cNvSpPr>
                <a:spLocks/>
              </p:cNvSpPr>
              <p:nvPr/>
            </p:nvSpPr>
            <p:spPr>
              <a:xfrm>
                <a:off x="5557203" y="383568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Copilot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Studio</a:t>
                </a:r>
              </a:p>
            </p:txBody>
          </p:sp>
          <p:pic>
            <p:nvPicPr>
              <p:cNvPr id="322" name="Graphic 321">
                <a:extLst>
                  <a:ext uri="{FF2B5EF4-FFF2-40B4-BE49-F238E27FC236}">
                    <a16:creationId xmlns:a16="http://schemas.microsoft.com/office/drawing/2014/main" id="{40DDB89A-E398-354E-358B-1E7D1F6AE8A9}"/>
                  </a:ext>
                  <a:ext uri="{C183D7F6-B498-43B3-948B-1728B52AA6E4}">
                    <adec:decorative xmlns:adec="http://schemas.microsoft.com/office/drawing/2017/decorative" val="1"/>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5737345" y="3552514"/>
                <a:ext cx="213408" cy="213408"/>
              </a:xfrm>
              <a:prstGeom prst="rect">
                <a:avLst/>
              </a:prstGeom>
            </p:spPr>
          </p:pic>
        </p:grpSp>
        <p:grpSp>
          <p:nvGrpSpPr>
            <p:cNvPr id="323" name="Group 322">
              <a:extLst>
                <a:ext uri="{FF2B5EF4-FFF2-40B4-BE49-F238E27FC236}">
                  <a16:creationId xmlns:a16="http://schemas.microsoft.com/office/drawing/2014/main" id="{9B1F932B-7676-A988-D7A6-0DA64626B44F}"/>
                </a:ext>
              </a:extLst>
            </p:cNvPr>
            <p:cNvGrpSpPr/>
            <p:nvPr/>
          </p:nvGrpSpPr>
          <p:grpSpPr>
            <a:xfrm>
              <a:off x="7656758" y="3708108"/>
              <a:ext cx="312212" cy="493387"/>
              <a:chOff x="7322494" y="3555708"/>
              <a:chExt cx="312212" cy="493387"/>
            </a:xfrm>
          </p:grpSpPr>
          <p:pic>
            <p:nvPicPr>
              <p:cNvPr id="324" name="Picture 323" descr="A green and white circle&#10;&#10;Description automatically generated">
                <a:extLst>
                  <a:ext uri="{FF2B5EF4-FFF2-40B4-BE49-F238E27FC236}">
                    <a16:creationId xmlns:a16="http://schemas.microsoft.com/office/drawing/2014/main" id="{FD7EC31C-9E7D-31AD-7B48-54CED0DD5287}"/>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7392709" y="3555708"/>
                <a:ext cx="212400" cy="212400"/>
              </a:xfrm>
              <a:prstGeom prst="rect">
                <a:avLst/>
              </a:prstGeom>
              <a:ln w="2183" cap="flat">
                <a:noFill/>
                <a:prstDash val="solid"/>
                <a:miter/>
              </a:ln>
            </p:spPr>
          </p:pic>
          <p:sp>
            <p:nvSpPr>
              <p:cNvPr id="325" name="Rectangle 1231">
                <a:extLst>
                  <a:ext uri="{FF2B5EF4-FFF2-40B4-BE49-F238E27FC236}">
                    <a16:creationId xmlns:a16="http://schemas.microsoft.com/office/drawing/2014/main" id="{071105D6-A554-A465-3032-7494F3805F75}"/>
                  </a:ext>
                </a:extLst>
              </p:cNvPr>
              <p:cNvSpPr>
                <a:spLocks/>
              </p:cNvSpPr>
              <p:nvPr/>
            </p:nvSpPr>
            <p:spPr>
              <a:xfrm>
                <a:off x="7322494" y="3835688"/>
                <a:ext cx="312212"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Dataverse</a:t>
                </a:r>
              </a:p>
            </p:txBody>
          </p:sp>
        </p:grpSp>
      </p:grpSp>
      <p:pic>
        <p:nvPicPr>
          <p:cNvPr id="243" name="Graphic 242">
            <a:extLst>
              <a:ext uri="{FF2B5EF4-FFF2-40B4-BE49-F238E27FC236}">
                <a16:creationId xmlns:a16="http://schemas.microsoft.com/office/drawing/2014/main" id="{A67EFBC2-AFAC-02A3-8565-7513535EBBB4}"/>
              </a:ext>
            </a:extLst>
          </p:cNvPr>
          <p:cNvPicPr>
            <a:picLocks noChangeAspect="1"/>
          </p:cNvPicPr>
          <p:nvPr/>
        </p:nvPicPr>
        <p:blipFill>
          <a:blip r:embed="rId40" cstate="screen">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5285718" y="3520222"/>
            <a:ext cx="273018" cy="289396"/>
          </a:xfrm>
          <a:prstGeom prst="rect">
            <a:avLst/>
          </a:prstGeom>
        </p:spPr>
      </p:pic>
      <p:sp>
        <p:nvSpPr>
          <p:cNvPr id="239" name="Exstentions">
            <a:extLst>
              <a:ext uri="{FF2B5EF4-FFF2-40B4-BE49-F238E27FC236}">
                <a16:creationId xmlns:a16="http://schemas.microsoft.com/office/drawing/2014/main" id="{52457D7D-7F11-C58F-1A25-7C2D4A0E115E}"/>
              </a:ext>
            </a:extLst>
          </p:cNvPr>
          <p:cNvSpPr/>
          <p:nvPr/>
        </p:nvSpPr>
        <p:spPr bwMode="auto">
          <a:xfrm>
            <a:off x="5610000" y="3581967"/>
            <a:ext cx="109057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Power Platform</a:t>
            </a:r>
          </a:p>
        </p:txBody>
      </p:sp>
      <p:grpSp>
        <p:nvGrpSpPr>
          <p:cNvPr id="73" name="Group 72">
            <a:extLst>
              <a:ext uri="{FF2B5EF4-FFF2-40B4-BE49-F238E27FC236}">
                <a16:creationId xmlns:a16="http://schemas.microsoft.com/office/drawing/2014/main" id="{6AFFA38D-A323-1A25-C44C-6B6F91B53AB3}"/>
              </a:ext>
              <a:ext uri="{C183D7F6-B498-43B3-948B-1728B52AA6E4}">
                <adec:decorative xmlns:adec="http://schemas.microsoft.com/office/drawing/2017/decorative" val="1"/>
              </a:ext>
            </a:extLst>
          </p:cNvPr>
          <p:cNvGrpSpPr/>
          <p:nvPr/>
        </p:nvGrpSpPr>
        <p:grpSpPr>
          <a:xfrm>
            <a:off x="5887559" y="1029633"/>
            <a:ext cx="422705" cy="222476"/>
            <a:chOff x="17572567" y="584200"/>
            <a:chExt cx="845410" cy="5719234"/>
          </a:xfrm>
        </p:grpSpPr>
        <p:cxnSp>
          <p:nvCxnSpPr>
            <p:cNvPr id="74" name="Straight Connector 67">
              <a:extLst>
                <a:ext uri="{FF2B5EF4-FFF2-40B4-BE49-F238E27FC236}">
                  <a16:creationId xmlns:a16="http://schemas.microsoft.com/office/drawing/2014/main" id="{94B9C8DB-67B1-F462-A5BA-8F98ED0E1D30}"/>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46000">
                    <a:srgbClr val="B05CD0"/>
                  </a:gs>
                  <a:gs pos="100000">
                    <a:srgbClr val="B359CF"/>
                  </a:gs>
                </a:gsLst>
                <a:lin ang="5400000" scaled="1"/>
                <a:tileRect/>
              </a:gradFill>
              <a:prstDash val="solid"/>
              <a:round/>
            </a:ln>
          </p:spPr>
        </p:cxnSp>
        <p:cxnSp>
          <p:nvCxnSpPr>
            <p:cNvPr id="75" name="Straight Connector 67">
              <a:extLst>
                <a:ext uri="{FF2B5EF4-FFF2-40B4-BE49-F238E27FC236}">
                  <a16:creationId xmlns:a16="http://schemas.microsoft.com/office/drawing/2014/main" id="{51FDE61A-CB38-73EC-2969-936C4B3EE4CE}"/>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6" name="Straight Connector 67">
              <a:extLst>
                <a:ext uri="{FF2B5EF4-FFF2-40B4-BE49-F238E27FC236}">
                  <a16:creationId xmlns:a16="http://schemas.microsoft.com/office/drawing/2014/main" id="{D73404C9-8903-B897-C3B9-CF444A6FA5C0}"/>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7" name="Straight Connector 67">
              <a:extLst>
                <a:ext uri="{FF2B5EF4-FFF2-40B4-BE49-F238E27FC236}">
                  <a16:creationId xmlns:a16="http://schemas.microsoft.com/office/drawing/2014/main" id="{255BA8F3-2E2E-1D03-0906-D0FBF0AC8E3F}"/>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8" name="Straight Connector 67">
              <a:extLst>
                <a:ext uri="{FF2B5EF4-FFF2-40B4-BE49-F238E27FC236}">
                  <a16:creationId xmlns:a16="http://schemas.microsoft.com/office/drawing/2014/main" id="{93394FB5-A2EA-1031-4BF3-B2E93282525B}"/>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grpSp>
      <p:sp>
        <p:nvSpPr>
          <p:cNvPr id="97" name="Oval 96">
            <a:extLst>
              <a:ext uri="{FF2B5EF4-FFF2-40B4-BE49-F238E27FC236}">
                <a16:creationId xmlns:a16="http://schemas.microsoft.com/office/drawing/2014/main" id="{5B9C7C90-FEA5-2D60-A2DF-AE846E66A3D0}"/>
              </a:ext>
              <a:ext uri="{C183D7F6-B498-43B3-948B-1728B52AA6E4}">
                <adec:decorative xmlns:adec="http://schemas.microsoft.com/office/drawing/2017/decorative" val="1"/>
              </a:ext>
            </a:extLst>
          </p:cNvPr>
          <p:cNvSpPr>
            <a:spLocks noChangeAspect="1"/>
          </p:cNvSpPr>
          <p:nvPr/>
        </p:nvSpPr>
        <p:spPr bwMode="auto">
          <a:xfrm>
            <a:off x="5859399" y="86360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4" name="Oval 93">
            <a:extLst>
              <a:ext uri="{FF2B5EF4-FFF2-40B4-BE49-F238E27FC236}">
                <a16:creationId xmlns:a16="http://schemas.microsoft.com/office/drawing/2014/main" id="{2057CDD3-A569-1994-4096-D5A115425780}"/>
              </a:ext>
              <a:ext uri="{C183D7F6-B498-43B3-948B-1728B52AA6E4}">
                <adec:decorative xmlns:adec="http://schemas.microsoft.com/office/drawing/2017/decorative" val="1"/>
              </a:ext>
            </a:extLst>
          </p:cNvPr>
          <p:cNvSpPr>
            <a:spLocks noChangeAspect="1"/>
          </p:cNvSpPr>
          <p:nvPr/>
        </p:nvSpPr>
        <p:spPr bwMode="auto">
          <a:xfrm>
            <a:off x="5965307" y="6788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9" name="Oval 98">
            <a:extLst>
              <a:ext uri="{FF2B5EF4-FFF2-40B4-BE49-F238E27FC236}">
                <a16:creationId xmlns:a16="http://schemas.microsoft.com/office/drawing/2014/main" id="{0A372223-096F-D0F2-FC20-0941D554D5AC}"/>
              </a:ext>
              <a:ext uri="{C183D7F6-B498-43B3-948B-1728B52AA6E4}">
                <adec:decorative xmlns:adec="http://schemas.microsoft.com/office/drawing/2017/decorative" val="1"/>
              </a:ext>
            </a:extLst>
          </p:cNvPr>
          <p:cNvSpPr>
            <a:spLocks noChangeAspect="1"/>
          </p:cNvSpPr>
          <p:nvPr/>
        </p:nvSpPr>
        <p:spPr bwMode="auto">
          <a:xfrm>
            <a:off x="6281644" y="82258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31337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repeatCount="indefinite" fill="hold" grpId="0" nodeType="withEffect">
                                  <p:stCondLst>
                                    <p:cond delay="0"/>
                                  </p:stCondLst>
                                  <p:childTnLst>
                                    <p:animMotion origin="layout" path="M -0.03008 0.00995 C 0.05547 -0.00579 0.08216 -0.11273 0.08229 -0.16736 " pathEditMode="relative" rAng="0" ptsTypes="AA">
                                      <p:cBhvr>
                                        <p:cTn id="6" dur="1250" fill="hold"/>
                                        <p:tgtEl>
                                          <p:spTgt spid="36"/>
                                        </p:tgtEl>
                                        <p:attrNameLst>
                                          <p:attrName>ppt_x</p:attrName>
                                          <p:attrName>ppt_y</p:attrName>
                                        </p:attrNameLst>
                                      </p:cBhvr>
                                      <p:rCtr x="5612" y="-8866"/>
                                    </p:animMotion>
                                  </p:childTnLst>
                                </p:cTn>
                              </p:par>
                              <p:par>
                                <p:cTn id="7" presetID="37" presetClass="path" presetSubtype="0" repeatCount="indefinite" fill="hold" grpId="0" nodeType="withEffect">
                                  <p:stCondLst>
                                    <p:cond delay="0"/>
                                  </p:stCondLst>
                                  <p:childTnLst>
                                    <p:animMotion origin="layout" path="M 0.00377 0.07963 C -0.00026 0.06041 -0.00091 -0.03982 -0.00078 -0.09375 " pathEditMode="relative" rAng="0" ptsTypes="AA">
                                      <p:cBhvr>
                                        <p:cTn id="8" dur="1750" fill="hold"/>
                                        <p:tgtEl>
                                          <p:spTgt spid="32"/>
                                        </p:tgtEl>
                                        <p:attrNameLst>
                                          <p:attrName>ppt_x</p:attrName>
                                          <p:attrName>ppt_y</p:attrName>
                                        </p:attrNameLst>
                                      </p:cBhvr>
                                      <p:rCtr x="-234" y="-8681"/>
                                    </p:animMotion>
                                  </p:childTnLst>
                                </p:cTn>
                              </p:par>
                              <p:par>
                                <p:cTn id="9" presetID="37" presetClass="path" presetSubtype="0" repeatCount="indefinite" fill="hold" grpId="0" nodeType="withEffect">
                                  <p:stCondLst>
                                    <p:cond delay="0"/>
                                  </p:stCondLst>
                                  <p:childTnLst>
                                    <p:animMotion origin="layout" path="M -0.06719 0.1206 C -0.03568 0.10555 0.00625 0.03009 0.00456 -0.05301 " pathEditMode="relative" rAng="0" ptsTypes="AA">
                                      <p:cBhvr>
                                        <p:cTn id="10" dur="1750" fill="hold"/>
                                        <p:tgtEl>
                                          <p:spTgt spid="31"/>
                                        </p:tgtEl>
                                        <p:attrNameLst>
                                          <p:attrName>ppt_x</p:attrName>
                                          <p:attrName>ppt_y</p:attrName>
                                        </p:attrNameLst>
                                      </p:cBhvr>
                                      <p:rCtr x="3581" y="-8681"/>
                                    </p:animMotion>
                                  </p:childTnLst>
                                </p:cTn>
                              </p:par>
                              <p:par>
                                <p:cTn id="11" presetID="37" presetClass="path" presetSubtype="0" repeatCount="indefinite" fill="hold" grpId="0" nodeType="withEffect">
                                  <p:stCondLst>
                                    <p:cond delay="0"/>
                                  </p:stCondLst>
                                  <p:childTnLst>
                                    <p:animMotion origin="layout" path="M 0.03907 0.09977 C 0.02058 0.08218 -0.00508 0.02014 -0.00664 -0.0743 " pathEditMode="relative" rAng="0" ptsTypes="AA">
                                      <p:cBhvr>
                                        <p:cTn id="12" dur="1250" fill="hold"/>
                                        <p:tgtEl>
                                          <p:spTgt spid="28"/>
                                        </p:tgtEl>
                                        <p:attrNameLst>
                                          <p:attrName>ppt_x</p:attrName>
                                          <p:attrName>ppt_y</p:attrName>
                                        </p:attrNameLst>
                                      </p:cBhvr>
                                      <p:rCtr x="-2292" y="-8704"/>
                                    </p:animMotion>
                                  </p:childTnLst>
                                </p:cTn>
                              </p:par>
                              <p:par>
                                <p:cTn id="13" presetID="37" presetClass="path" presetSubtype="0" repeatCount="indefinite" fill="hold" grpId="0" nodeType="withEffect">
                                  <p:stCondLst>
                                    <p:cond delay="0"/>
                                  </p:stCondLst>
                                  <p:childTnLst>
                                    <p:animMotion origin="layout" path="M 0.10117 0.13981 C 0.053 0.12963 -0.00156 0.0618 -0.00273 -0.03426 " pathEditMode="relative" rAng="0" ptsTypes="AA">
                                      <p:cBhvr>
                                        <p:cTn id="14" dur="1500" fill="hold"/>
                                        <p:tgtEl>
                                          <p:spTgt spid="30"/>
                                        </p:tgtEl>
                                        <p:attrNameLst>
                                          <p:attrName>ppt_x</p:attrName>
                                          <p:attrName>ppt_y</p:attrName>
                                        </p:attrNameLst>
                                      </p:cBhvr>
                                      <p:rCtr x="-5195" y="-8704"/>
                                    </p:animMotion>
                                  </p:childTnLst>
                                </p:cTn>
                              </p:par>
                              <p:par>
                                <p:cTn id="15" presetID="37" presetClass="path" presetSubtype="0" repeatCount="indefinite" fill="hold" grpId="0" nodeType="withEffect">
                                  <p:stCondLst>
                                    <p:cond delay="0"/>
                                  </p:stCondLst>
                                  <p:childTnLst>
                                    <p:animMotion origin="layout" path="M -0.02448 0.1544 C -0.00807 0.13287 0.00013 0.04421 -0.00013 -0.01852 " pathEditMode="relative" rAng="0" ptsTypes="AA">
                                      <p:cBhvr>
                                        <p:cTn id="16" dur="1250" fill="hold"/>
                                        <p:tgtEl>
                                          <p:spTgt spid="29"/>
                                        </p:tgtEl>
                                        <p:attrNameLst>
                                          <p:attrName>ppt_x</p:attrName>
                                          <p:attrName>ppt_y</p:attrName>
                                        </p:attrNameLst>
                                      </p:cBhvr>
                                      <p:rCtr x="1211" y="-8657"/>
                                    </p:animMotion>
                                  </p:childTnLst>
                                </p:cTn>
                              </p:par>
                              <p:par>
                                <p:cTn id="17" presetID="37" presetClass="path" presetSubtype="0" repeatCount="indefinite" fill="hold" grpId="0" nodeType="withEffect">
                                  <p:stCondLst>
                                    <p:cond delay="0"/>
                                  </p:stCondLst>
                                  <p:childTnLst>
                                    <p:animMotion origin="layout" path="M 0.06953 0.15972 C 0.05157 0.1456 -0.00039 0.09699 -0.00039 -0.01389 " pathEditMode="relative" rAng="0" ptsTypes="AA">
                                      <p:cBhvr>
                                        <p:cTn id="18" dur="1500" fill="hold"/>
                                        <p:tgtEl>
                                          <p:spTgt spid="38"/>
                                        </p:tgtEl>
                                        <p:attrNameLst>
                                          <p:attrName>ppt_x</p:attrName>
                                          <p:attrName>ppt_y</p:attrName>
                                        </p:attrNameLst>
                                      </p:cBhvr>
                                      <p:rCtr x="-3503" y="-8681"/>
                                    </p:animMotion>
                                  </p:childTnLst>
                                </p:cTn>
                              </p:par>
                              <p:par>
                                <p:cTn id="19" presetID="37" presetClass="path" presetSubtype="0" repeatCount="indefinite" fill="hold" grpId="0" nodeType="withEffect">
                                  <p:stCondLst>
                                    <p:cond delay="0"/>
                                  </p:stCondLst>
                                  <p:childTnLst>
                                    <p:animMotion origin="layout" path="M -0.06537 0.09121 C -0.00912 0.06574 0.01237 -0.02731 0.0125 -0.07986 " pathEditMode="relative" rAng="0" ptsTypes="AA">
                                      <p:cBhvr>
                                        <p:cTn id="20" dur="1250" fill="hold"/>
                                        <p:tgtEl>
                                          <p:spTgt spid="34"/>
                                        </p:tgtEl>
                                        <p:attrNameLst>
                                          <p:attrName>ppt_x</p:attrName>
                                          <p:attrName>ppt_y</p:attrName>
                                        </p:attrNameLst>
                                      </p:cBhvr>
                                      <p:rCtr x="3893" y="-8565"/>
                                    </p:animMotion>
                                  </p:childTnLst>
                                </p:cTn>
                              </p:par>
                              <p:par>
                                <p:cTn id="21" presetID="37" presetClass="path" presetSubtype="0" repeatCount="indefinite" fill="hold" grpId="0" nodeType="withEffect">
                                  <p:stCondLst>
                                    <p:cond delay="0"/>
                                  </p:stCondLst>
                                  <p:childTnLst>
                                    <p:animMotion origin="layout" path="M -0.03724 0.05278 C 0.00677 0.01852 0.02213 -0.06412 0.02239 -0.11574 " pathEditMode="relative" rAng="0" ptsTypes="AA">
                                      <p:cBhvr>
                                        <p:cTn id="22" dur="1750" fill="hold"/>
                                        <p:tgtEl>
                                          <p:spTgt spid="39"/>
                                        </p:tgtEl>
                                        <p:attrNameLst>
                                          <p:attrName>ppt_x</p:attrName>
                                          <p:attrName>ppt_y</p:attrName>
                                        </p:attrNameLst>
                                      </p:cBhvr>
                                      <p:rCtr x="2982" y="-8426"/>
                                    </p:animMotion>
                                  </p:childTnLst>
                                </p:cTn>
                              </p:par>
                              <p:par>
                                <p:cTn id="23" presetID="37" presetClass="path" presetSubtype="0" repeatCount="indefinite" fill="hold" grpId="0" nodeType="withEffect">
                                  <p:stCondLst>
                                    <p:cond delay="0"/>
                                  </p:stCondLst>
                                  <p:childTnLst>
                                    <p:animMotion origin="layout" path="M -0.10091 0.16389 C -0.0263 0.14121 -0.00013 0.04352 0.0004 -0.00925 " pathEditMode="relative" rAng="0" ptsTypes="AA">
                                      <p:cBhvr>
                                        <p:cTn id="24" dur="1750" fill="hold"/>
                                        <p:tgtEl>
                                          <p:spTgt spid="37"/>
                                        </p:tgtEl>
                                        <p:attrNameLst>
                                          <p:attrName>ppt_x</p:attrName>
                                          <p:attrName>ppt_y</p:attrName>
                                        </p:attrNameLst>
                                      </p:cBhvr>
                                      <p:rCtr x="5065" y="-8657"/>
                                    </p:animMotion>
                                  </p:childTnLst>
                                </p:cTn>
                              </p:par>
                              <p:par>
                                <p:cTn id="25" presetID="37" presetClass="path" presetSubtype="0" repeatCount="indefinite" fill="hold" grpId="0" nodeType="withEffect">
                                  <p:stCondLst>
                                    <p:cond delay="0"/>
                                  </p:stCondLst>
                                  <p:childTnLst>
                                    <p:animMotion origin="layout" path="M -0.08203 0.06435 C 0.00352 0.04884 0.03021 -0.0581 0.03034 -0.11273 " pathEditMode="relative" rAng="0" ptsTypes="AA">
                                      <p:cBhvr>
                                        <p:cTn id="26" dur="1750" fill="hold"/>
                                        <p:tgtEl>
                                          <p:spTgt spid="27"/>
                                        </p:tgtEl>
                                        <p:attrNameLst>
                                          <p:attrName>ppt_x</p:attrName>
                                          <p:attrName>ppt_y</p:attrName>
                                        </p:attrNameLst>
                                      </p:cBhvr>
                                      <p:rCtr x="5612" y="-8866"/>
                                    </p:animMotion>
                                  </p:childTnLst>
                                </p:cTn>
                              </p:par>
                              <p:par>
                                <p:cTn id="27" presetID="37" presetClass="path" presetSubtype="0" repeatCount="indefinite" fill="hold" grpId="0" nodeType="withEffect">
                                  <p:stCondLst>
                                    <p:cond delay="0"/>
                                  </p:stCondLst>
                                  <p:childTnLst>
                                    <p:animMotion origin="layout" path="M -0.01693 0.01806 C 0.02773 -0.01944 0.04244 -0.10277 0.0427 -0.15625 " pathEditMode="relative" rAng="0" ptsTypes="AA">
                                      <p:cBhvr>
                                        <p:cTn id="28" dur="1250" fill="hold"/>
                                        <p:tgtEl>
                                          <p:spTgt spid="33"/>
                                        </p:tgtEl>
                                        <p:attrNameLst>
                                          <p:attrName>ppt_x</p:attrName>
                                          <p:attrName>ppt_y</p:attrName>
                                        </p:attrNameLst>
                                      </p:cBhvr>
                                      <p:rCtr x="2982" y="-8727"/>
                                    </p:animMotion>
                                  </p:childTnLst>
                                </p:cTn>
                              </p:par>
                              <p:par>
                                <p:cTn id="29" presetID="37" presetClass="path" presetSubtype="0" repeatCount="indefinite" fill="hold" grpId="0" nodeType="withEffect">
                                  <p:stCondLst>
                                    <p:cond delay="0"/>
                                  </p:stCondLst>
                                  <p:childTnLst>
                                    <p:animMotion origin="layout" path="M -0.06719 0.1206 C -0.03568 0.10555 0.00625 0.03009 0.00456 -0.05301 " pathEditMode="relative" rAng="0" ptsTypes="AA">
                                      <p:cBhvr>
                                        <p:cTn id="30" dur="2000" fill="hold"/>
                                        <p:tgtEl>
                                          <p:spTgt spid="40"/>
                                        </p:tgtEl>
                                        <p:attrNameLst>
                                          <p:attrName>ppt_x</p:attrName>
                                          <p:attrName>ppt_y</p:attrName>
                                        </p:attrNameLst>
                                      </p:cBhvr>
                                      <p:rCtr x="3581" y="-8681"/>
                                    </p:animMotion>
                                  </p:childTnLst>
                                </p:cTn>
                              </p:par>
                              <p:par>
                                <p:cTn id="31" presetID="37" presetClass="path" presetSubtype="0" repeatCount="indefinite" fill="hold" grpId="0" nodeType="withEffect">
                                  <p:stCondLst>
                                    <p:cond delay="0"/>
                                  </p:stCondLst>
                                  <p:childTnLst>
                                    <p:animMotion origin="layout" path="M 0.03907 0.09977 C 0.02058 0.08218 -0.00508 0.02014 -0.00664 -0.0743 " pathEditMode="relative" rAng="0" ptsTypes="AA">
                                      <p:cBhvr>
                                        <p:cTn id="32" dur="1500" fill="hold"/>
                                        <p:tgtEl>
                                          <p:spTgt spid="41"/>
                                        </p:tgtEl>
                                        <p:attrNameLst>
                                          <p:attrName>ppt_x</p:attrName>
                                          <p:attrName>ppt_y</p:attrName>
                                        </p:attrNameLst>
                                      </p:cBhvr>
                                      <p:rCtr x="-2292" y="-8704"/>
                                    </p:animMotion>
                                  </p:childTnLst>
                                </p:cTn>
                              </p:par>
                              <p:par>
                                <p:cTn id="33" presetID="37" presetClass="path" presetSubtype="0" repeatCount="indefinite" fill="hold" grpId="0" nodeType="withEffect">
                                  <p:stCondLst>
                                    <p:cond delay="0"/>
                                  </p:stCondLst>
                                  <p:childTnLst>
                                    <p:animMotion origin="layout" path="M -0.01914 0.03056 C -0.01367 0.00741 0.0155 -7.40741E-7 0.01537 -0.05856 " pathEditMode="relative" rAng="0" ptsTypes="AA">
                                      <p:cBhvr>
                                        <p:cTn id="34" dur="1000" fill="hold"/>
                                        <p:tgtEl>
                                          <p:spTgt spid="82"/>
                                        </p:tgtEl>
                                        <p:attrNameLst>
                                          <p:attrName>ppt_x</p:attrName>
                                          <p:attrName>ppt_y</p:attrName>
                                        </p:attrNameLst>
                                      </p:cBhvr>
                                      <p:rCtr x="1719" y="-4468"/>
                                    </p:animMotion>
                                  </p:childTnLst>
                                </p:cTn>
                              </p:par>
                              <p:par>
                                <p:cTn id="35" presetID="37" presetClass="path" presetSubtype="0" repeatCount="indefinite" fill="hold" grpId="0" nodeType="withEffect">
                                  <p:stCondLst>
                                    <p:cond delay="0"/>
                                  </p:stCondLst>
                                  <p:childTnLst>
                                    <p:animMotion origin="layout" path="M 0.03581 0.03958 C 0.03581 0.00857 -0.03294 -0.00139 -0.03294 -0.05255 " pathEditMode="relative" rAng="0" ptsTypes="AA">
                                      <p:cBhvr>
                                        <p:cTn id="36" dur="1000" fill="hold"/>
                                        <p:tgtEl>
                                          <p:spTgt spid="81"/>
                                        </p:tgtEl>
                                        <p:attrNameLst>
                                          <p:attrName>ppt_x</p:attrName>
                                          <p:attrName>ppt_y</p:attrName>
                                        </p:attrNameLst>
                                      </p:cBhvr>
                                      <p:rCtr x="-3438" y="-4606"/>
                                    </p:animMotion>
                                  </p:childTnLst>
                                </p:cTn>
                              </p:par>
                              <p:par>
                                <p:cTn id="37" presetID="42" presetClass="path" presetSubtype="0" repeatCount="indefinite" fill="hold" grpId="0" nodeType="withEffect">
                                  <p:stCondLst>
                                    <p:cond delay="0"/>
                                  </p:stCondLst>
                                  <p:childTnLst>
                                    <p:animMotion origin="layout" path="M -2.08333E-7 -4.44444E-6 L -2.08333E-7 0.08704 " pathEditMode="relative" rAng="0" ptsTypes="AA">
                                      <p:cBhvr>
                                        <p:cTn id="38" dur="1000" spd="-100000" fill="hold"/>
                                        <p:tgtEl>
                                          <p:spTgt spid="83"/>
                                        </p:tgtEl>
                                        <p:attrNameLst>
                                          <p:attrName>ppt_x</p:attrName>
                                          <p:attrName>ppt_y</p:attrName>
                                        </p:attrNameLst>
                                      </p:cBhvr>
                                      <p:rCtr x="0" y="4352"/>
                                    </p:animMotion>
                                  </p:childTnLst>
                                </p:cTn>
                              </p:par>
                              <p:par>
                                <p:cTn id="39" presetID="37" presetClass="path" presetSubtype="0" repeatCount="indefinite" fill="hold" grpId="0" nodeType="withEffect">
                                  <p:stCondLst>
                                    <p:cond delay="0"/>
                                  </p:stCondLst>
                                  <p:childTnLst>
                                    <p:animMotion origin="layout" path="M 0.03112 0.06389 C 0.0306 0.03565 -0.00299 0.03333 -0.00378 -0.03125 " pathEditMode="relative" rAng="0" ptsTypes="AA">
                                      <p:cBhvr>
                                        <p:cTn id="40" dur="1000" fill="hold"/>
                                        <p:tgtEl>
                                          <p:spTgt spid="84"/>
                                        </p:tgtEl>
                                        <p:attrNameLst>
                                          <p:attrName>ppt_x</p:attrName>
                                          <p:attrName>ppt_y</p:attrName>
                                        </p:attrNameLst>
                                      </p:cBhvr>
                                      <p:rCtr x="-1745" y="-4769"/>
                                    </p:animMotion>
                                  </p:childTnLst>
                                </p:cTn>
                              </p:par>
                              <p:par>
                                <p:cTn id="41" presetID="37" presetClass="path" presetSubtype="0" repeatCount="indefinite" fill="hold" grpId="0" nodeType="withEffect">
                                  <p:stCondLst>
                                    <p:cond delay="0"/>
                                  </p:stCondLst>
                                  <p:childTnLst>
                                    <p:animMotion origin="layout" path="M -0.05599 0.05625 C -0.05599 0.03102 0.01172 0.01713 0.01237 -0.03357 " pathEditMode="relative" rAng="0" ptsTypes="AA">
                                      <p:cBhvr>
                                        <p:cTn id="42" dur="1000" fill="hold"/>
                                        <p:tgtEl>
                                          <p:spTgt spid="80"/>
                                        </p:tgtEl>
                                        <p:attrNameLst>
                                          <p:attrName>ppt_x</p:attrName>
                                          <p:attrName>ppt_y</p:attrName>
                                        </p:attrNameLst>
                                      </p:cBhvr>
                                      <p:rCtr x="3411" y="-4491"/>
                                    </p:animMotion>
                                  </p:childTnLst>
                                </p:cTn>
                              </p:par>
                              <p:par>
                                <p:cTn id="43" presetID="37" presetClass="path" presetSubtype="0" repeatCount="indefinite" fill="hold" grpId="0" nodeType="withEffect">
                                  <p:stCondLst>
                                    <p:cond delay="0"/>
                                  </p:stCondLst>
                                  <p:childTnLst>
                                    <p:animMotion origin="layout" path="M 0.01849 0.03565 C 0.01784 0.00718 -0.01562 0.00486 -0.01641 -0.05949 " pathEditMode="relative" rAng="0" ptsTypes="AA">
                                      <p:cBhvr>
                                        <p:cTn id="44" dur="1150" fill="hold"/>
                                        <p:tgtEl>
                                          <p:spTgt spid="85"/>
                                        </p:tgtEl>
                                        <p:attrNameLst>
                                          <p:attrName>ppt_x</p:attrName>
                                          <p:attrName>ppt_y</p:attrName>
                                        </p:attrNameLst>
                                      </p:cBhvr>
                                      <p:rCtr x="-1745" y="-4769"/>
                                    </p:animMotion>
                                  </p:childTnLst>
                                </p:cTn>
                              </p:par>
                              <p:par>
                                <p:cTn id="45" presetID="37" presetClass="path" presetSubtype="0" repeatCount="indefinite" fill="hold" grpId="0" nodeType="withEffect">
                                  <p:stCondLst>
                                    <p:cond delay="0"/>
                                  </p:stCondLst>
                                  <p:childTnLst>
                                    <p:animMotion origin="layout" path="M -0.05599 0.05625 C -0.05599 0.03102 0.01172 0.01713 0.01237 -0.03357 " pathEditMode="relative" rAng="0" ptsTypes="AA">
                                      <p:cBhvr>
                                        <p:cTn id="46" dur="1100" fill="hold"/>
                                        <p:tgtEl>
                                          <p:spTgt spid="89"/>
                                        </p:tgtEl>
                                        <p:attrNameLst>
                                          <p:attrName>ppt_x</p:attrName>
                                          <p:attrName>ppt_y</p:attrName>
                                        </p:attrNameLst>
                                      </p:cBhvr>
                                      <p:rCtr x="3411" y="-4491"/>
                                    </p:animMotion>
                                  </p:childTnLst>
                                </p:cTn>
                              </p:par>
                              <p:par>
                                <p:cTn id="47" presetID="42" presetClass="path" presetSubtype="0" repeatCount="indefinite" fill="hold" grpId="0" nodeType="withEffect">
                                  <p:stCondLst>
                                    <p:cond delay="0"/>
                                  </p:stCondLst>
                                  <p:childTnLst>
                                    <p:animMotion origin="layout" path="M 3.54167E-6 1.85185E-6 L 3.54167E-6 0.06065 " pathEditMode="relative" rAng="0" ptsTypes="AA">
                                      <p:cBhvr>
                                        <p:cTn id="48" dur="1000" spd="-100000" fill="hold"/>
                                        <p:tgtEl>
                                          <p:spTgt spid="87"/>
                                        </p:tgtEl>
                                        <p:attrNameLst>
                                          <p:attrName>ppt_x</p:attrName>
                                          <p:attrName>ppt_y</p:attrName>
                                        </p:attrNameLst>
                                      </p:cBhvr>
                                      <p:rCtr x="0" y="3032"/>
                                    </p:animMotion>
                                  </p:childTnLst>
                                </p:cTn>
                              </p:par>
                              <p:par>
                                <p:cTn id="49" presetID="42" presetClass="path" presetSubtype="0" repeatCount="indefinite" fill="hold" grpId="0" nodeType="withEffect">
                                  <p:stCondLst>
                                    <p:cond delay="0"/>
                                  </p:stCondLst>
                                  <p:childTnLst>
                                    <p:animMotion origin="layout" path="M -2.5E-6 -7.40741E-7 L -2.5E-6 0.07708 " pathEditMode="relative" rAng="0" ptsTypes="AA">
                                      <p:cBhvr>
                                        <p:cTn id="50" dur="750" spd="-100000" fill="hold"/>
                                        <p:tgtEl>
                                          <p:spTgt spid="88"/>
                                        </p:tgtEl>
                                        <p:attrNameLst>
                                          <p:attrName>ppt_x</p:attrName>
                                          <p:attrName>ppt_y</p:attrName>
                                        </p:attrNameLst>
                                      </p:cBhvr>
                                      <p:rCtr x="0" y="3843"/>
                                    </p:animMotion>
                                  </p:childTnLst>
                                </p:cTn>
                              </p:par>
                              <p:par>
                                <p:cTn id="51" presetID="42" presetClass="path" presetSubtype="0" repeatCount="indefinite" fill="hold" grpId="0" nodeType="withEffect">
                                  <p:stCondLst>
                                    <p:cond delay="0"/>
                                  </p:stCondLst>
                                  <p:childTnLst>
                                    <p:animMotion origin="layout" path="M 1.875E-6 -2.96296E-6 L 1.875E-6 0.07153 " pathEditMode="relative" rAng="0" ptsTypes="AA">
                                      <p:cBhvr>
                                        <p:cTn id="52" dur="850" spd="-100000" fill="hold"/>
                                        <p:tgtEl>
                                          <p:spTgt spid="90"/>
                                        </p:tgtEl>
                                        <p:attrNameLst>
                                          <p:attrName>ppt_x</p:attrName>
                                          <p:attrName>ppt_y</p:attrName>
                                        </p:attrNameLst>
                                      </p:cBhvr>
                                      <p:rCtr x="0" y="3565"/>
                                    </p:animMotion>
                                  </p:childTnLst>
                                </p:cTn>
                              </p:par>
                              <p:par>
                                <p:cTn id="53" presetID="42" presetClass="path" presetSubtype="0" repeatCount="indefinite" fill="hold" grpId="0" nodeType="withEffect">
                                  <p:stCondLst>
                                    <p:cond delay="0"/>
                                  </p:stCondLst>
                                  <p:childTnLst>
                                    <p:animMotion origin="layout" path="M -4.16667E-7 -3.7037E-6 L -4.16667E-7 0.05278 " pathEditMode="relative" rAng="0" ptsTypes="AA">
                                      <p:cBhvr>
                                        <p:cTn id="54" dur="1000" spd="-100000" fill="hold"/>
                                        <p:tgtEl>
                                          <p:spTgt spid="91"/>
                                        </p:tgtEl>
                                        <p:attrNameLst>
                                          <p:attrName>ppt_x</p:attrName>
                                          <p:attrName>ppt_y</p:attrName>
                                        </p:attrNameLst>
                                      </p:cBhvr>
                                      <p:rCtr x="0" y="2639"/>
                                    </p:animMotion>
                                  </p:childTnLst>
                                </p:cTn>
                              </p:par>
                              <p:par>
                                <p:cTn id="55" presetID="42" presetClass="path" presetSubtype="0" repeatCount="indefinite" fill="hold" grpId="0" nodeType="withEffect">
                                  <p:stCondLst>
                                    <p:cond delay="0"/>
                                  </p:stCondLst>
                                  <p:childTnLst>
                                    <p:animMotion origin="layout" path="M -4.375E-6 4.07407E-6 L -4.375E-6 0.07083 " pathEditMode="relative" rAng="0" ptsTypes="AA">
                                      <p:cBhvr>
                                        <p:cTn id="56" dur="750" spd="-100000" fill="hold"/>
                                        <p:tgtEl>
                                          <p:spTgt spid="86"/>
                                        </p:tgtEl>
                                        <p:attrNameLst>
                                          <p:attrName>ppt_x</p:attrName>
                                          <p:attrName>ppt_y</p:attrName>
                                        </p:attrNameLst>
                                      </p:cBhvr>
                                      <p:rCtr x="0" y="3542"/>
                                    </p:animMotion>
                                  </p:childTnLst>
                                </p:cTn>
                              </p:par>
                              <p:par>
                                <p:cTn id="57" presetID="42" presetClass="path" presetSubtype="0" repeatCount="indefinite" fill="hold" grpId="0" nodeType="withEffect">
                                  <p:stCondLst>
                                    <p:cond delay="0"/>
                                  </p:stCondLst>
                                  <p:childTnLst>
                                    <p:animMotion origin="layout" path="M 3.54167E-6 -0.00857 L 3.54167E-6 0.0412 " pathEditMode="relative" rAng="0" ptsTypes="AA">
                                      <p:cBhvr>
                                        <p:cTn id="58" dur="800" spd="-100000" fill="hold"/>
                                        <p:tgtEl>
                                          <p:spTgt spid="96"/>
                                        </p:tgtEl>
                                        <p:attrNameLst>
                                          <p:attrName>ppt_x</p:attrName>
                                          <p:attrName>ppt_y</p:attrName>
                                        </p:attrNameLst>
                                      </p:cBhvr>
                                      <p:rCtr x="0" y="2477"/>
                                    </p:animMotion>
                                  </p:childTnLst>
                                </p:cTn>
                              </p:par>
                              <p:par>
                                <p:cTn id="59" presetID="42" presetClass="path" presetSubtype="0" repeatCount="indefinite" fill="hold" grpId="0" nodeType="withEffect">
                                  <p:stCondLst>
                                    <p:cond delay="0"/>
                                  </p:stCondLst>
                                  <p:childTnLst>
                                    <p:animMotion origin="layout" path="M -4.16667E-7 -0.02269 L -4.16667E-7 0.02592 " pathEditMode="relative" rAng="0" ptsTypes="AA">
                                      <p:cBhvr>
                                        <p:cTn id="60" dur="1000" spd="-100000" fill="hold"/>
                                        <p:tgtEl>
                                          <p:spTgt spid="92"/>
                                        </p:tgtEl>
                                        <p:attrNameLst>
                                          <p:attrName>ppt_x</p:attrName>
                                          <p:attrName>ppt_y</p:attrName>
                                        </p:attrNameLst>
                                      </p:cBhvr>
                                      <p:rCtr x="0" y="2431"/>
                                    </p:animMotion>
                                  </p:childTnLst>
                                </p:cTn>
                              </p:par>
                              <p:par>
                                <p:cTn id="61" presetID="42" presetClass="path" presetSubtype="0" repeatCount="indefinite" fill="hold" grpId="0" nodeType="withEffect">
                                  <p:stCondLst>
                                    <p:cond delay="0"/>
                                  </p:stCondLst>
                                  <p:childTnLst>
                                    <p:animMotion origin="layout" path="M 1.875E-6 -3.7037E-7 L 1.875E-6 0.02176 " pathEditMode="relative" rAng="0" ptsTypes="AA">
                                      <p:cBhvr>
                                        <p:cTn id="62" dur="1200" spd="-100000" fill="hold"/>
                                        <p:tgtEl>
                                          <p:spTgt spid="95"/>
                                        </p:tgtEl>
                                        <p:attrNameLst>
                                          <p:attrName>ppt_x</p:attrName>
                                          <p:attrName>ppt_y</p:attrName>
                                        </p:attrNameLst>
                                      </p:cBhvr>
                                      <p:rCtr x="0" y="2176"/>
                                    </p:animMotion>
                                  </p:childTnLst>
                                </p:cTn>
                              </p:par>
                              <p:par>
                                <p:cTn id="63" presetID="42" presetClass="path" presetSubtype="0" repeatCount="indefinite" fill="hold" grpId="0" nodeType="withEffect">
                                  <p:stCondLst>
                                    <p:cond delay="0"/>
                                  </p:stCondLst>
                                  <p:childTnLst>
                                    <p:animMotion origin="layout" path="M -2.70833E-6 -3.7037E-7 L -2.70833E-6 0.02592 " pathEditMode="relative" rAng="0" ptsTypes="AA">
                                      <p:cBhvr>
                                        <p:cTn id="64" dur="1000" spd="-100000" fill="hold"/>
                                        <p:tgtEl>
                                          <p:spTgt spid="100"/>
                                        </p:tgtEl>
                                        <p:attrNameLst>
                                          <p:attrName>ppt_x</p:attrName>
                                          <p:attrName>ppt_y</p:attrName>
                                        </p:attrNameLst>
                                      </p:cBhvr>
                                      <p:rCtr x="0" y="2199"/>
                                    </p:animMotion>
                                  </p:childTnLst>
                                </p:cTn>
                              </p:par>
                              <p:par>
                                <p:cTn id="65" presetID="42" presetClass="path" presetSubtype="0" repeatCount="indefinite" fill="hold" grpId="0" nodeType="withEffect">
                                  <p:stCondLst>
                                    <p:cond delay="0"/>
                                  </p:stCondLst>
                                  <p:childTnLst>
                                    <p:animMotion origin="layout" path="M -4.375E-6 -0.00857 L -4.375E-6 0.0412 " pathEditMode="relative" rAng="0" ptsTypes="AA">
                                      <p:cBhvr>
                                        <p:cTn id="66" dur="750" spd="-100000" fill="hold"/>
                                        <p:tgtEl>
                                          <p:spTgt spid="101"/>
                                        </p:tgtEl>
                                        <p:attrNameLst>
                                          <p:attrName>ppt_x</p:attrName>
                                          <p:attrName>ppt_y</p:attrName>
                                        </p:attrNameLst>
                                      </p:cBhvr>
                                      <p:rCtr x="0" y="2477"/>
                                    </p:animMotion>
                                  </p:childTnLst>
                                </p:cTn>
                              </p:par>
                              <p:par>
                                <p:cTn id="67" presetID="42" presetClass="path" presetSubtype="0" repeatCount="indefinite" fill="hold" grpId="0" nodeType="withEffect">
                                  <p:stCondLst>
                                    <p:cond delay="0"/>
                                  </p:stCondLst>
                                  <p:childTnLst>
                                    <p:animMotion origin="layout" path="M 3.54167E-6 -0.09653 L 3.54167E-6 0.07523 " pathEditMode="relative" rAng="0" ptsTypes="AA">
                                      <p:cBhvr>
                                        <p:cTn id="68" dur="1250" spd="-100000" fill="hold"/>
                                        <p:tgtEl>
                                          <p:spTgt spid="94"/>
                                        </p:tgtEl>
                                        <p:attrNameLst>
                                          <p:attrName>ppt_x</p:attrName>
                                          <p:attrName>ppt_y</p:attrName>
                                        </p:attrNameLst>
                                      </p:cBhvr>
                                      <p:rCtr x="0" y="8588"/>
                                    </p:animMotion>
                                  </p:childTnLst>
                                </p:cTn>
                              </p:par>
                              <p:par>
                                <p:cTn id="69" presetID="42" presetClass="path" presetSubtype="0" repeatCount="indefinite" fill="hold" grpId="0" nodeType="withEffect">
                                  <p:stCondLst>
                                    <p:cond delay="0"/>
                                  </p:stCondLst>
                                  <p:childTnLst>
                                    <p:animMotion origin="layout" path="M -4.16667E-6 -0.15556 L -4.16667E-6 -1.48148E-6 " pathEditMode="relative" rAng="0" ptsTypes="AA">
                                      <p:cBhvr>
                                        <p:cTn id="70" dur="1100" spd="-100000" fill="hold"/>
                                        <p:tgtEl>
                                          <p:spTgt spid="93"/>
                                        </p:tgtEl>
                                        <p:attrNameLst>
                                          <p:attrName>ppt_x</p:attrName>
                                          <p:attrName>ppt_y</p:attrName>
                                        </p:attrNameLst>
                                      </p:cBhvr>
                                      <p:rCtr x="0" y="8519"/>
                                    </p:animMotion>
                                  </p:childTnLst>
                                </p:cTn>
                              </p:par>
                              <p:par>
                                <p:cTn id="71" presetID="42" presetClass="path" presetSubtype="0" repeatCount="indefinite" fill="hold" grpId="0" nodeType="withEffect">
                                  <p:stCondLst>
                                    <p:cond delay="0"/>
                                  </p:stCondLst>
                                  <p:childTnLst>
                                    <p:animMotion origin="layout" path="M -4.16667E-7 -0.19885 L -4.16667E-7 -0.02431 " pathEditMode="relative" rAng="0" ptsTypes="AA">
                                      <p:cBhvr>
                                        <p:cTn id="72" dur="1300" spd="-100000" fill="hold"/>
                                        <p:tgtEl>
                                          <p:spTgt spid="102"/>
                                        </p:tgtEl>
                                        <p:attrNameLst>
                                          <p:attrName>ppt_x</p:attrName>
                                          <p:attrName>ppt_y</p:attrName>
                                        </p:attrNameLst>
                                      </p:cBhvr>
                                      <p:rCtr x="0" y="8727"/>
                                    </p:animMotion>
                                  </p:childTnLst>
                                </p:cTn>
                              </p:par>
                              <p:par>
                                <p:cTn id="73" presetID="42" presetClass="path" presetSubtype="0" repeatCount="indefinite" fill="hold" grpId="0" nodeType="withEffect">
                                  <p:stCondLst>
                                    <p:cond delay="0"/>
                                  </p:stCondLst>
                                  <p:childTnLst>
                                    <p:animMotion origin="layout" path="M 2.08333E-6 -0.18379 L 2.08333E-6 0.03727 " pathEditMode="relative" rAng="0" ptsTypes="AA">
                                      <p:cBhvr>
                                        <p:cTn id="74" dur="1250" spd="-100000" fill="hold"/>
                                        <p:tgtEl>
                                          <p:spTgt spid="98"/>
                                        </p:tgtEl>
                                        <p:attrNameLst>
                                          <p:attrName>ppt_x</p:attrName>
                                          <p:attrName>ppt_y</p:attrName>
                                        </p:attrNameLst>
                                      </p:cBhvr>
                                      <p:rCtr x="0" y="11042"/>
                                    </p:animMotion>
                                  </p:childTnLst>
                                </p:cTn>
                              </p:par>
                              <p:par>
                                <p:cTn id="75" presetID="42" presetClass="path" presetSubtype="0" repeatCount="indefinite" fill="hold" grpId="0" nodeType="withEffect">
                                  <p:stCondLst>
                                    <p:cond delay="0"/>
                                  </p:stCondLst>
                                  <p:childTnLst>
                                    <p:animMotion origin="layout" path="M -2.5E-6 -0.12477 L -2.5E-6 0.04838 " pathEditMode="relative" rAng="0" ptsTypes="AA">
                                      <p:cBhvr>
                                        <p:cTn id="76" dur="1100" spd="-100000" fill="hold"/>
                                        <p:tgtEl>
                                          <p:spTgt spid="97"/>
                                        </p:tgtEl>
                                        <p:attrNameLst>
                                          <p:attrName>ppt_x</p:attrName>
                                          <p:attrName>ppt_y</p:attrName>
                                        </p:attrNameLst>
                                      </p:cBhvr>
                                      <p:rCtr x="0" y="8657"/>
                                    </p:animMotion>
                                  </p:childTnLst>
                                </p:cTn>
                              </p:par>
                              <p:par>
                                <p:cTn id="77" presetID="42" presetClass="path" presetSubtype="0" repeatCount="indefinite" fill="hold" grpId="0" nodeType="withEffect">
                                  <p:stCondLst>
                                    <p:cond delay="0"/>
                                  </p:stCondLst>
                                  <p:childTnLst>
                                    <p:animMotion origin="layout" path="M 2.08333E-6 -0.11921 L 2.08333E-6 0.05139 " pathEditMode="relative" rAng="0" ptsTypes="AA">
                                      <p:cBhvr>
                                        <p:cTn id="78" dur="1250" spd="-100000" fill="hold"/>
                                        <p:tgtEl>
                                          <p:spTgt spid="99"/>
                                        </p:tgtEl>
                                        <p:attrNameLst>
                                          <p:attrName>ppt_x</p:attrName>
                                          <p:attrName>ppt_y</p:attrName>
                                        </p:attrNameLst>
                                      </p:cBhvr>
                                      <p:rCtr x="0" y="8519"/>
                                    </p:animMotion>
                                  </p:childTnLst>
                                </p:cTn>
                              </p:par>
                              <p:par>
                                <p:cTn id="79" presetID="42" presetClass="path" presetSubtype="0" repeatCount="indefinite" fill="hold" grpId="0" nodeType="withEffect">
                                  <p:stCondLst>
                                    <p:cond delay="0"/>
                                  </p:stCondLst>
                                  <p:childTnLst>
                                    <p:animMotion origin="layout" path="M 3.54167E-6 -0.17014 L 3.54167E-6 0.00301 " pathEditMode="relative" rAng="0" ptsTypes="AA">
                                      <p:cBhvr>
                                        <p:cTn id="80" dur="1100" spd="-100000" fill="hold"/>
                                        <p:tgtEl>
                                          <p:spTgt spid="103"/>
                                        </p:tgtEl>
                                        <p:attrNameLst>
                                          <p:attrName>ppt_x</p:attrName>
                                          <p:attrName>ppt_y</p:attrName>
                                        </p:attrNameLst>
                                      </p:cBhvr>
                                      <p:rCtr x="0" y="8657"/>
                                    </p:animMotion>
                                  </p:childTnLst>
                                </p:cTn>
                              </p:par>
                              <p:par>
                                <p:cTn id="81" presetID="42" presetClass="path" presetSubtype="0" repeatCount="indefinite" fill="hold" grpId="0" nodeType="withEffect">
                                  <p:stCondLst>
                                    <p:cond delay="0"/>
                                  </p:stCondLst>
                                  <p:childTnLst>
                                    <p:animMotion origin="layout" path="M 3.54167E-6 -2.59259E-6 L 3.54167E-6 0.08704 " pathEditMode="relative" rAng="0" ptsTypes="AA">
                                      <p:cBhvr>
                                        <p:cTn id="82" dur="1000" spd="-100000" fill="hold"/>
                                        <p:tgtEl>
                                          <p:spTgt spid="262"/>
                                        </p:tgtEl>
                                        <p:attrNameLst>
                                          <p:attrName>ppt_x</p:attrName>
                                          <p:attrName>ppt_y</p:attrName>
                                        </p:attrNameLst>
                                      </p:cBhvr>
                                      <p:rCtr x="0" y="4352"/>
                                    </p:animMotion>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52"/>
                                        </p:tgtEl>
                                        <p:attrNameLst>
                                          <p:attrName>style.visibility</p:attrName>
                                        </p:attrNameLst>
                                      </p:cBhvr>
                                      <p:to>
                                        <p:strVal val="visible"/>
                                      </p:to>
                                    </p:set>
                                    <p:animEffect transition="in" filter="wipe(left)">
                                      <p:cBhvr>
                                        <p:cTn id="87" dur="500"/>
                                        <p:tgtEl>
                                          <p:spTgt spid="152"/>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51"/>
                                        </p:tgtEl>
                                        <p:attrNameLst>
                                          <p:attrName>style.visibility</p:attrName>
                                        </p:attrNameLst>
                                      </p:cBhvr>
                                      <p:to>
                                        <p:strVal val="visible"/>
                                      </p:to>
                                    </p:set>
                                    <p:animEffect transition="in" filter="wipe(left)">
                                      <p:cBhvr>
                                        <p:cTn id="90" dur="500"/>
                                        <p:tgtEl>
                                          <p:spTgt spid="151"/>
                                        </p:tgtEl>
                                      </p:cBhvr>
                                    </p:animEffect>
                                  </p:childTnLst>
                                </p:cTn>
                              </p:par>
                              <p:par>
                                <p:cTn id="91" presetID="22" presetClass="entr" presetSubtype="8" fill="hold" nodeType="withEffect">
                                  <p:stCondLst>
                                    <p:cond delay="0"/>
                                  </p:stCondLst>
                                  <p:childTnLst>
                                    <p:set>
                                      <p:cBhvr>
                                        <p:cTn id="92" dur="1" fill="hold">
                                          <p:stCondLst>
                                            <p:cond delay="0"/>
                                          </p:stCondLst>
                                        </p:cTn>
                                        <p:tgtEl>
                                          <p:spTgt spid="106"/>
                                        </p:tgtEl>
                                        <p:attrNameLst>
                                          <p:attrName>style.visibility</p:attrName>
                                        </p:attrNameLst>
                                      </p:cBhvr>
                                      <p:to>
                                        <p:strVal val="visible"/>
                                      </p:to>
                                    </p:set>
                                    <p:animEffect transition="in" filter="wipe(left)">
                                      <p:cBhvr>
                                        <p:cTn id="93" dur="500"/>
                                        <p:tgtEl>
                                          <p:spTgt spid="106"/>
                                        </p:tgtEl>
                                      </p:cBhvr>
                                    </p:animEffect>
                                  </p:childTnLst>
                                </p:cTn>
                              </p:par>
                            </p:childTnLst>
                          </p:cTn>
                        </p:par>
                        <p:par>
                          <p:cTn id="94" fill="hold">
                            <p:stCondLst>
                              <p:cond delay="500"/>
                            </p:stCondLst>
                            <p:childTnLst>
                              <p:par>
                                <p:cTn id="95" presetID="1" presetClass="entr" presetSubtype="0" fill="hold" grpId="0" nodeType="afterEffect">
                                  <p:stCondLst>
                                    <p:cond delay="0"/>
                                  </p:stCondLst>
                                  <p:childTnLst>
                                    <p:set>
                                      <p:cBhvr>
                                        <p:cTn id="96" dur="1" fill="hold">
                                          <p:stCondLst>
                                            <p:cond delay="0"/>
                                          </p:stCondLst>
                                        </p:cTn>
                                        <p:tgtEl>
                                          <p:spTgt spid="105"/>
                                        </p:tgtEl>
                                        <p:attrNameLst>
                                          <p:attrName>style.visibility</p:attrName>
                                        </p:attrNameLst>
                                      </p:cBhvr>
                                      <p:to>
                                        <p:strVal val="visible"/>
                                      </p:to>
                                    </p:set>
                                  </p:childTnLst>
                                </p:cTn>
                              </p:par>
                              <p:par>
                                <p:cTn id="97" presetID="63" presetClass="path" presetSubtype="0" repeatCount="indefinite" accel="50000" decel="50000" autoRev="1" fill="hold" grpId="1" nodeType="withEffect">
                                  <p:stCondLst>
                                    <p:cond delay="0"/>
                                  </p:stCondLst>
                                  <p:childTnLst>
                                    <p:animMotion origin="layout" path="M -0.02396 0.00092 L 0.08073 0.00092 " pathEditMode="relative" rAng="0" ptsTypes="AA">
                                      <p:cBhvr>
                                        <p:cTn id="98" dur="2000" fill="hold"/>
                                        <p:tgtEl>
                                          <p:spTgt spid="105"/>
                                        </p:tgtEl>
                                        <p:attrNameLst>
                                          <p:attrName>ppt_x</p:attrName>
                                          <p:attrName>ppt_y</p:attrName>
                                        </p:attrNameLst>
                                      </p:cBhvr>
                                      <p:rCtr x="5234" y="0"/>
                                    </p:animMotion>
                                  </p:childTnLst>
                                </p:cTn>
                              </p:par>
                              <p:par>
                                <p:cTn id="99" presetID="1"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63" presetClass="path" presetSubtype="0" repeatCount="indefinite" accel="50000" decel="50000" autoRev="1" fill="hold" grpId="1" nodeType="withEffect">
                                  <p:stCondLst>
                                    <p:cond delay="0"/>
                                  </p:stCondLst>
                                  <p:childTnLst>
                                    <p:animMotion origin="layout" path="M -0.03789 0.00092 L 0.03581 0.00092 " pathEditMode="relative" rAng="0" ptsTypes="AA">
                                      <p:cBhvr>
                                        <p:cTn id="102" dur="2000" fill="hold"/>
                                        <p:tgtEl>
                                          <p:spTgt spid="54"/>
                                        </p:tgtEl>
                                        <p:attrNameLst>
                                          <p:attrName>ppt_x</p:attrName>
                                          <p:attrName>ppt_y</p:attrName>
                                        </p:attrNameLst>
                                      </p:cBhvr>
                                      <p:rCtr x="3685" y="0"/>
                                    </p:animMotion>
                                  </p:childTnLst>
                                </p:cTn>
                              </p:par>
                              <p:par>
                                <p:cTn id="103" presetID="1" presetClass="entr" presetSubtype="0" fill="hold" grpId="0" nodeType="withEffect">
                                  <p:stCondLst>
                                    <p:cond delay="0"/>
                                  </p:stCondLst>
                                  <p:childTnLst>
                                    <p:set>
                                      <p:cBhvr>
                                        <p:cTn id="104" dur="1" fill="hold">
                                          <p:stCondLst>
                                            <p:cond delay="0"/>
                                          </p:stCondLst>
                                        </p:cTn>
                                        <p:tgtEl>
                                          <p:spTgt spid="104"/>
                                        </p:tgtEl>
                                        <p:attrNameLst>
                                          <p:attrName>style.visibility</p:attrName>
                                        </p:attrNameLst>
                                      </p:cBhvr>
                                      <p:to>
                                        <p:strVal val="visible"/>
                                      </p:to>
                                    </p:set>
                                  </p:childTnLst>
                                </p:cTn>
                              </p:par>
                              <p:par>
                                <p:cTn id="105" presetID="63" presetClass="path" presetSubtype="0" repeatCount="indefinite" accel="50000" decel="50000" autoRev="1" fill="hold" grpId="1" nodeType="withEffect">
                                  <p:stCondLst>
                                    <p:cond delay="0"/>
                                  </p:stCondLst>
                                  <p:childTnLst>
                                    <p:animMotion origin="layout" path="M -0.02826 0.00092 L 0.09166 0.00092 " pathEditMode="relative" rAng="0" ptsTypes="AA">
                                      <p:cBhvr>
                                        <p:cTn id="106" dur="2000" fill="hold"/>
                                        <p:tgtEl>
                                          <p:spTgt spid="104"/>
                                        </p:tgtEl>
                                        <p:attrNameLst>
                                          <p:attrName>ppt_x</p:attrName>
                                          <p:attrName>ppt_y</p:attrName>
                                        </p:attrNameLst>
                                      </p:cBhvr>
                                      <p:rCtr x="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54" grpId="0" animBg="1"/>
      <p:bldP spid="54" grpId="1" animBg="1"/>
      <p:bldP spid="104" grpId="0" animBg="1"/>
      <p:bldP spid="104" grpId="1" animBg="1"/>
      <p:bldP spid="105" grpId="0" animBg="1"/>
      <p:bldP spid="105" grpId="1"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5" grpId="0" animBg="1"/>
      <p:bldP spid="96" grpId="0" animBg="1"/>
      <p:bldP spid="98" grpId="0" animBg="1"/>
      <p:bldP spid="100" grpId="0" animBg="1"/>
      <p:bldP spid="101" grpId="0" animBg="1"/>
      <p:bldP spid="102" grpId="0" animBg="1"/>
      <p:bldP spid="262" grpId="0" animBg="1"/>
      <p:bldP spid="151" grpId="0"/>
      <p:bldP spid="97" grpId="0" animBg="1"/>
      <p:bldP spid="94" grpId="0" animBg="1"/>
      <p:bldP spid="9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D2F10-A995-1820-273E-FA1441E14469}"/>
            </a:ext>
          </a:extLst>
        </p:cNvPr>
        <p:cNvGrpSpPr/>
        <p:nvPr/>
      </p:nvGrpSpPr>
      <p:grpSpPr>
        <a:xfrm>
          <a:off x="0" y="0"/>
          <a:ext cx="0" cy="0"/>
          <a:chOff x="0" y="0"/>
          <a:chExt cx="0" cy="0"/>
        </a:xfrm>
      </p:grpSpPr>
      <p:sp>
        <p:nvSpPr>
          <p:cNvPr id="103" name="Oval 102">
            <a:extLst>
              <a:ext uri="{FF2B5EF4-FFF2-40B4-BE49-F238E27FC236}">
                <a16:creationId xmlns:a16="http://schemas.microsoft.com/office/drawing/2014/main" id="{314466BE-DBFB-67DB-A516-3E4CB97AD87E}"/>
              </a:ext>
              <a:ext uri="{C183D7F6-B498-43B3-948B-1728B52AA6E4}">
                <adec:decorative xmlns:adec="http://schemas.microsoft.com/office/drawing/2017/decorative" val="1"/>
              </a:ext>
            </a:extLst>
          </p:cNvPr>
          <p:cNvSpPr>
            <a:spLocks noChangeAspect="1"/>
          </p:cNvSpPr>
          <p:nvPr/>
        </p:nvSpPr>
        <p:spPr bwMode="auto">
          <a:xfrm>
            <a:off x="5965307" y="11741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54" name="Oval 53">
            <a:extLst>
              <a:ext uri="{FF2B5EF4-FFF2-40B4-BE49-F238E27FC236}">
                <a16:creationId xmlns:a16="http://schemas.microsoft.com/office/drawing/2014/main" id="{EC2F94D2-371B-5EA0-2DA2-C967FF894EA1}"/>
              </a:ext>
              <a:ext uri="{C183D7F6-B498-43B3-948B-1728B52AA6E4}">
                <adec:decorative xmlns:adec="http://schemas.microsoft.com/office/drawing/2017/decorative" val="1"/>
              </a:ext>
            </a:extLst>
          </p:cNvPr>
          <p:cNvSpPr>
            <a:spLocks noChangeAspect="1"/>
          </p:cNvSpPr>
          <p:nvPr/>
        </p:nvSpPr>
        <p:spPr bwMode="auto">
          <a:xfrm>
            <a:off x="8641882" y="389167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4" name="Oval 103">
            <a:extLst>
              <a:ext uri="{FF2B5EF4-FFF2-40B4-BE49-F238E27FC236}">
                <a16:creationId xmlns:a16="http://schemas.microsoft.com/office/drawing/2014/main" id="{A5C005E2-1E75-9C0D-7877-B81F861CEB4D}"/>
              </a:ext>
              <a:ext uri="{C183D7F6-B498-43B3-948B-1728B52AA6E4}">
                <adec:decorative xmlns:adec="http://schemas.microsoft.com/office/drawing/2017/decorative" val="1"/>
              </a:ext>
            </a:extLst>
          </p:cNvPr>
          <p:cNvSpPr>
            <a:spLocks noChangeAspect="1"/>
          </p:cNvSpPr>
          <p:nvPr/>
        </p:nvSpPr>
        <p:spPr bwMode="auto">
          <a:xfrm>
            <a:off x="8476782" y="399835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5" name="Oval 104">
            <a:extLst>
              <a:ext uri="{FF2B5EF4-FFF2-40B4-BE49-F238E27FC236}">
                <a16:creationId xmlns:a16="http://schemas.microsoft.com/office/drawing/2014/main" id="{041FD7FF-4537-0B36-2028-7E92593E2C2F}"/>
              </a:ext>
              <a:ext uri="{C183D7F6-B498-43B3-948B-1728B52AA6E4}">
                <adec:decorative xmlns:adec="http://schemas.microsoft.com/office/drawing/2017/decorative" val="1"/>
              </a:ext>
            </a:extLst>
          </p:cNvPr>
          <p:cNvSpPr>
            <a:spLocks noChangeAspect="1"/>
          </p:cNvSpPr>
          <p:nvPr/>
        </p:nvSpPr>
        <p:spPr bwMode="auto">
          <a:xfrm>
            <a:off x="8357402" y="3782459"/>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2" name="Group 1" descr="Data governance, analytics, and Operational databases are individual layers stacked above each other with some space between them and the data platform below it. The data dots flow from bottom to top through data platform, then operational databases, then analytics, then data governance.">
            <a:extLst>
              <a:ext uri="{FF2B5EF4-FFF2-40B4-BE49-F238E27FC236}">
                <a16:creationId xmlns:a16="http://schemas.microsoft.com/office/drawing/2014/main" id="{B764FDC1-C492-8BC2-1EF6-42C514389634}"/>
              </a:ext>
              <a:ext uri="{C183D7F6-B498-43B3-948B-1728B52AA6E4}">
                <adec:decorative xmlns:adec="http://schemas.microsoft.com/office/drawing/2017/decorative" val="0"/>
              </a:ext>
            </a:extLst>
          </p:cNvPr>
          <p:cNvGrpSpPr/>
          <p:nvPr/>
        </p:nvGrpSpPr>
        <p:grpSpPr>
          <a:xfrm>
            <a:off x="4227274" y="5628132"/>
            <a:ext cx="3737452" cy="1229868"/>
            <a:chOff x="14251998" y="10702090"/>
            <a:chExt cx="7474904" cy="2459736"/>
          </a:xfrm>
        </p:grpSpPr>
        <p:sp>
          <p:nvSpPr>
            <p:cNvPr id="3" name="Freeform: Shape 105">
              <a:extLst>
                <a:ext uri="{FF2B5EF4-FFF2-40B4-BE49-F238E27FC236}">
                  <a16:creationId xmlns:a16="http://schemas.microsoft.com/office/drawing/2014/main" id="{A7522EC1-5BC1-9669-B733-6F477DBDBA0E}"/>
                </a:ext>
                <a:ext uri="{C183D7F6-B498-43B3-948B-1728B52AA6E4}">
                  <adec:decorative xmlns:adec="http://schemas.microsoft.com/office/drawing/2017/decorative" val="1"/>
                </a:ext>
              </a:extLst>
            </p:cNvPr>
            <p:cNvSpPr/>
            <p:nvPr/>
          </p:nvSpPr>
          <p:spPr>
            <a:xfrm>
              <a:off x="16947183" y="10702090"/>
              <a:ext cx="2353220" cy="2459736"/>
            </a:xfrm>
            <a:custGeom>
              <a:avLst/>
              <a:gdLst>
                <a:gd name="connsiteX0" fmla="*/ 2353221 w 2353220"/>
                <a:gd name="connsiteY0" fmla="*/ 2423958 h 2423957"/>
                <a:gd name="connsiteX1" fmla="*/ 0 w 2353220"/>
                <a:gd name="connsiteY1" fmla="*/ 0 h 2423957"/>
              </a:gdLst>
              <a:ahLst/>
              <a:cxnLst>
                <a:cxn ang="0">
                  <a:pos x="connsiteX0" y="connsiteY0"/>
                </a:cxn>
                <a:cxn ang="0">
                  <a:pos x="connsiteX1" y="connsiteY1"/>
                </a:cxn>
              </a:cxnLst>
              <a:rect l="l" t="t" r="r" b="b"/>
              <a:pathLst>
                <a:path w="2353220" h="2423957">
                  <a:moveTo>
                    <a:pt x="2353221" y="2423958"/>
                  </a:moveTo>
                  <a:cubicBezTo>
                    <a:pt x="1052661" y="2423958"/>
                    <a:pt x="0" y="1227532"/>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4" name="Freeform: Shape 106">
              <a:extLst>
                <a:ext uri="{FF2B5EF4-FFF2-40B4-BE49-F238E27FC236}">
                  <a16:creationId xmlns:a16="http://schemas.microsoft.com/office/drawing/2014/main" id="{31D404D6-DBA2-9869-4C04-9AACC3F47AC4}"/>
                </a:ext>
                <a:ext uri="{C183D7F6-B498-43B3-948B-1728B52AA6E4}">
                  <adec:decorative xmlns:adec="http://schemas.microsoft.com/office/drawing/2017/decorative" val="1"/>
                </a:ext>
              </a:extLst>
            </p:cNvPr>
            <p:cNvSpPr/>
            <p:nvPr/>
          </p:nvSpPr>
          <p:spPr>
            <a:xfrm>
              <a:off x="16256496" y="10702090"/>
              <a:ext cx="1659415" cy="2459736"/>
            </a:xfrm>
            <a:custGeom>
              <a:avLst/>
              <a:gdLst>
                <a:gd name="connsiteX0" fmla="*/ 1659415 w 1659415"/>
                <a:gd name="connsiteY0" fmla="*/ 2423958 h 2423957"/>
                <a:gd name="connsiteX1" fmla="*/ 0 w 1659415"/>
                <a:gd name="connsiteY1" fmla="*/ 0 h 2423957"/>
              </a:gdLst>
              <a:ahLst/>
              <a:cxnLst>
                <a:cxn ang="0">
                  <a:pos x="connsiteX0" y="connsiteY0"/>
                </a:cxn>
                <a:cxn ang="0">
                  <a:pos x="connsiteX1" y="connsiteY1"/>
                </a:cxn>
              </a:cxnLst>
              <a:rect l="l" t="t" r="r" b="b"/>
              <a:pathLst>
                <a:path w="1659415" h="2423957">
                  <a:moveTo>
                    <a:pt x="1659415" y="2423958"/>
                  </a:moveTo>
                  <a:cubicBezTo>
                    <a:pt x="1378255"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 name="Freeform: Shape 107">
              <a:extLst>
                <a:ext uri="{FF2B5EF4-FFF2-40B4-BE49-F238E27FC236}">
                  <a16:creationId xmlns:a16="http://schemas.microsoft.com/office/drawing/2014/main" id="{AFF09D27-B63B-A411-B17F-EB19450F6958}"/>
                </a:ext>
                <a:ext uri="{C183D7F6-B498-43B3-948B-1728B52AA6E4}">
                  <adec:decorative xmlns:adec="http://schemas.microsoft.com/office/drawing/2017/decorative" val="1"/>
                </a:ext>
              </a:extLst>
            </p:cNvPr>
            <p:cNvSpPr/>
            <p:nvPr/>
          </p:nvSpPr>
          <p:spPr>
            <a:xfrm>
              <a:off x="16174903" y="10702090"/>
              <a:ext cx="664701" cy="2459736"/>
            </a:xfrm>
            <a:custGeom>
              <a:avLst/>
              <a:gdLst>
                <a:gd name="connsiteX0" fmla="*/ 664702 w 664701"/>
                <a:gd name="connsiteY0" fmla="*/ 2423958 h 2423957"/>
                <a:gd name="connsiteX1" fmla="*/ 0 w 664701"/>
                <a:gd name="connsiteY1" fmla="*/ 0 h 2423957"/>
              </a:gdLst>
              <a:ahLst/>
              <a:cxnLst>
                <a:cxn ang="0">
                  <a:pos x="connsiteX0" y="connsiteY0"/>
                </a:cxn>
                <a:cxn ang="0">
                  <a:pos x="connsiteX1" y="connsiteY1"/>
                </a:cxn>
              </a:cxnLst>
              <a:rect l="l" t="t" r="r" b="b"/>
              <a:pathLst>
                <a:path w="664701" h="2423957">
                  <a:moveTo>
                    <a:pt x="664702" y="2423958"/>
                  </a:moveTo>
                  <a:cubicBezTo>
                    <a:pt x="55504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 name="Freeform: Shape 108">
              <a:extLst>
                <a:ext uri="{FF2B5EF4-FFF2-40B4-BE49-F238E27FC236}">
                  <a16:creationId xmlns:a16="http://schemas.microsoft.com/office/drawing/2014/main" id="{6F4350DC-F6A0-BBCA-A7D2-7CAB9A2880EB}"/>
                </a:ext>
                <a:ext uri="{C183D7F6-B498-43B3-948B-1728B52AA6E4}">
                  <adec:decorative xmlns:adec="http://schemas.microsoft.com/office/drawing/2017/decorative" val="1"/>
                </a:ext>
              </a:extLst>
            </p:cNvPr>
            <p:cNvSpPr/>
            <p:nvPr/>
          </p:nvSpPr>
          <p:spPr>
            <a:xfrm>
              <a:off x="15068972" y="10702090"/>
              <a:ext cx="1660194" cy="2459736"/>
            </a:xfrm>
            <a:custGeom>
              <a:avLst/>
              <a:gdLst>
                <a:gd name="connsiteX0" fmla="*/ 1660195 w 1660194"/>
                <a:gd name="connsiteY0" fmla="*/ 2423958 h 2423957"/>
                <a:gd name="connsiteX1" fmla="*/ 0 w 1660194"/>
                <a:gd name="connsiteY1" fmla="*/ 0 h 2423957"/>
              </a:gdLst>
              <a:ahLst/>
              <a:cxnLst>
                <a:cxn ang="0">
                  <a:pos x="connsiteX0" y="connsiteY0"/>
                </a:cxn>
                <a:cxn ang="0">
                  <a:pos x="connsiteX1" y="connsiteY1"/>
                </a:cxn>
              </a:cxnLst>
              <a:rect l="l" t="t" r="r" b="b"/>
              <a:pathLst>
                <a:path w="1660194" h="2423957">
                  <a:moveTo>
                    <a:pt x="1660195" y="2423958"/>
                  </a:moveTo>
                  <a:cubicBezTo>
                    <a:pt x="1378256" y="2423958"/>
                    <a:pt x="0" y="1681723"/>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7" name="Freeform: Shape 109">
              <a:extLst>
                <a:ext uri="{FF2B5EF4-FFF2-40B4-BE49-F238E27FC236}">
                  <a16:creationId xmlns:a16="http://schemas.microsoft.com/office/drawing/2014/main" id="{AF16DDA6-CC23-3919-126B-DC7ED8FD6519}"/>
                </a:ext>
                <a:ext uri="{C183D7F6-B498-43B3-948B-1728B52AA6E4}">
                  <adec:decorative xmlns:adec="http://schemas.microsoft.com/office/drawing/2017/decorative" val="1"/>
                </a:ext>
              </a:extLst>
            </p:cNvPr>
            <p:cNvSpPr/>
            <p:nvPr/>
          </p:nvSpPr>
          <p:spPr>
            <a:xfrm>
              <a:off x="15227742" y="10702090"/>
              <a:ext cx="665221" cy="2459736"/>
            </a:xfrm>
            <a:custGeom>
              <a:avLst/>
              <a:gdLst>
                <a:gd name="connsiteX0" fmla="*/ 665221 w 665221"/>
                <a:gd name="connsiteY0" fmla="*/ 2423958 h 2423957"/>
                <a:gd name="connsiteX1" fmla="*/ 0 w 665221"/>
                <a:gd name="connsiteY1" fmla="*/ 0 h 2423957"/>
              </a:gdLst>
              <a:ahLst/>
              <a:cxnLst>
                <a:cxn ang="0">
                  <a:pos x="connsiteX0" y="connsiteY0"/>
                </a:cxn>
                <a:cxn ang="0">
                  <a:pos x="connsiteX1" y="connsiteY1"/>
                </a:cxn>
              </a:cxnLst>
              <a:rect l="l" t="t" r="r" b="b"/>
              <a:pathLst>
                <a:path w="665221" h="2423957">
                  <a:moveTo>
                    <a:pt x="665221" y="2423958"/>
                  </a:moveTo>
                  <a:cubicBezTo>
                    <a:pt x="555564"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8" name="Freeform: Shape 110">
              <a:extLst>
                <a:ext uri="{FF2B5EF4-FFF2-40B4-BE49-F238E27FC236}">
                  <a16:creationId xmlns:a16="http://schemas.microsoft.com/office/drawing/2014/main" id="{B55ABDE3-BCB9-C9A3-D775-FB398D79C0CE}"/>
                </a:ext>
                <a:ext uri="{C183D7F6-B498-43B3-948B-1728B52AA6E4}">
                  <adec:decorative xmlns:adec="http://schemas.microsoft.com/office/drawing/2017/decorative" val="1"/>
                </a:ext>
              </a:extLst>
            </p:cNvPr>
            <p:cNvSpPr/>
            <p:nvPr/>
          </p:nvSpPr>
          <p:spPr>
            <a:xfrm>
              <a:off x="15588936" y="10702090"/>
              <a:ext cx="1889904" cy="2459736"/>
            </a:xfrm>
            <a:custGeom>
              <a:avLst/>
              <a:gdLst>
                <a:gd name="connsiteX0" fmla="*/ 1889904 w 1889904"/>
                <a:gd name="connsiteY0" fmla="*/ 2423958 h 2423957"/>
                <a:gd name="connsiteX1" fmla="*/ 0 w 1889904"/>
                <a:gd name="connsiteY1" fmla="*/ 0 h 2423957"/>
              </a:gdLst>
              <a:ahLst/>
              <a:cxnLst>
                <a:cxn ang="0">
                  <a:pos x="connsiteX0" y="connsiteY0"/>
                </a:cxn>
                <a:cxn ang="0">
                  <a:pos x="connsiteX1" y="connsiteY1"/>
                </a:cxn>
              </a:cxnLst>
              <a:rect l="l" t="t" r="r" b="b"/>
              <a:pathLst>
                <a:path w="1889904" h="2423957">
                  <a:moveTo>
                    <a:pt x="1889904" y="2423958"/>
                  </a:moveTo>
                  <a:cubicBezTo>
                    <a:pt x="1781286" y="2423958"/>
                    <a:pt x="0" y="1782880"/>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9" name="Freeform: Shape 111">
              <a:extLst>
                <a:ext uri="{FF2B5EF4-FFF2-40B4-BE49-F238E27FC236}">
                  <a16:creationId xmlns:a16="http://schemas.microsoft.com/office/drawing/2014/main" id="{2EEC2D95-057F-F650-6C7C-D3A04575EB87}"/>
                </a:ext>
                <a:ext uri="{C183D7F6-B498-43B3-948B-1728B52AA6E4}">
                  <adec:decorative xmlns:adec="http://schemas.microsoft.com/office/drawing/2017/decorative" val="1"/>
                </a:ext>
              </a:extLst>
            </p:cNvPr>
            <p:cNvSpPr/>
            <p:nvPr/>
          </p:nvSpPr>
          <p:spPr>
            <a:xfrm>
              <a:off x="15870096" y="10702090"/>
              <a:ext cx="997052" cy="2459736"/>
            </a:xfrm>
            <a:custGeom>
              <a:avLst/>
              <a:gdLst>
                <a:gd name="connsiteX0" fmla="*/ 0 w 997052"/>
                <a:gd name="connsiteY0" fmla="*/ 0 h 2415612"/>
                <a:gd name="connsiteX1" fmla="*/ 997052 w 997052"/>
                <a:gd name="connsiteY1" fmla="*/ 2415612 h 2415612"/>
              </a:gdLst>
              <a:ahLst/>
              <a:cxnLst>
                <a:cxn ang="0">
                  <a:pos x="connsiteX0" y="connsiteY0"/>
                </a:cxn>
                <a:cxn ang="0">
                  <a:pos x="connsiteX1" y="connsiteY1"/>
                </a:cxn>
              </a:cxnLst>
              <a:rect l="l" t="t" r="r" b="b"/>
              <a:pathLst>
                <a:path w="997052" h="2415612">
                  <a:moveTo>
                    <a:pt x="0" y="0"/>
                  </a:moveTo>
                  <a:cubicBezTo>
                    <a:pt x="0" y="1580567"/>
                    <a:pt x="701601" y="2415612"/>
                    <a:pt x="997052"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0" name="Freeform: Shape 112">
              <a:extLst>
                <a:ext uri="{FF2B5EF4-FFF2-40B4-BE49-F238E27FC236}">
                  <a16:creationId xmlns:a16="http://schemas.microsoft.com/office/drawing/2014/main" id="{B6F381D5-418D-1483-727C-8085370020DC}"/>
                </a:ext>
                <a:ext uri="{C183D7F6-B498-43B3-948B-1728B52AA6E4}">
                  <adec:decorative xmlns:adec="http://schemas.microsoft.com/office/drawing/2017/decorative" val="1"/>
                </a:ext>
              </a:extLst>
            </p:cNvPr>
            <p:cNvSpPr/>
            <p:nvPr/>
          </p:nvSpPr>
          <p:spPr>
            <a:xfrm>
              <a:off x="15897381" y="10702090"/>
              <a:ext cx="1328623" cy="2459736"/>
            </a:xfrm>
            <a:custGeom>
              <a:avLst/>
              <a:gdLst>
                <a:gd name="connsiteX0" fmla="*/ 0 w 1328623"/>
                <a:gd name="connsiteY0" fmla="*/ 0 h 2415612"/>
                <a:gd name="connsiteX1" fmla="*/ 1328624 w 1328623"/>
                <a:gd name="connsiteY1" fmla="*/ 2415612 h 2415612"/>
              </a:gdLst>
              <a:ahLst/>
              <a:cxnLst>
                <a:cxn ang="0">
                  <a:pos x="connsiteX0" y="connsiteY0"/>
                </a:cxn>
                <a:cxn ang="0">
                  <a:pos x="connsiteX1" y="connsiteY1"/>
                </a:cxn>
              </a:cxnLst>
              <a:rect l="l" t="t" r="r" b="b"/>
              <a:pathLst>
                <a:path w="1328623" h="2415612">
                  <a:moveTo>
                    <a:pt x="0" y="0"/>
                  </a:moveTo>
                  <a:cubicBezTo>
                    <a:pt x="0" y="1454122"/>
                    <a:pt x="900647" y="2415612"/>
                    <a:pt x="1328624"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1" name="Freeform: Shape 113">
              <a:extLst>
                <a:ext uri="{FF2B5EF4-FFF2-40B4-BE49-F238E27FC236}">
                  <a16:creationId xmlns:a16="http://schemas.microsoft.com/office/drawing/2014/main" id="{27D90A3A-FAE4-A468-3FA3-C15440078CE4}"/>
                </a:ext>
                <a:ext uri="{C183D7F6-B498-43B3-948B-1728B52AA6E4}">
                  <adec:decorative xmlns:adec="http://schemas.microsoft.com/office/drawing/2017/decorative" val="1"/>
                </a:ext>
              </a:extLst>
            </p:cNvPr>
            <p:cNvSpPr/>
            <p:nvPr/>
          </p:nvSpPr>
          <p:spPr>
            <a:xfrm>
              <a:off x="16809981" y="10702090"/>
              <a:ext cx="333649" cy="2459736"/>
            </a:xfrm>
            <a:custGeom>
              <a:avLst/>
              <a:gdLst>
                <a:gd name="connsiteX0" fmla="*/ 0 w 333649"/>
                <a:gd name="connsiteY0" fmla="*/ 0 h 2415612"/>
                <a:gd name="connsiteX1" fmla="*/ 333650 w 333649"/>
                <a:gd name="connsiteY1" fmla="*/ 2415612 h 2415612"/>
              </a:gdLst>
              <a:ahLst/>
              <a:cxnLst>
                <a:cxn ang="0">
                  <a:pos x="connsiteX0" y="connsiteY0"/>
                </a:cxn>
                <a:cxn ang="0">
                  <a:pos x="connsiteX1" y="connsiteY1"/>
                </a:cxn>
              </a:cxnLst>
              <a:rect l="l" t="t" r="r" b="b"/>
              <a:pathLst>
                <a:path w="333649" h="2415612">
                  <a:moveTo>
                    <a:pt x="0" y="0"/>
                  </a:moveTo>
                  <a:cubicBezTo>
                    <a:pt x="0" y="1279121"/>
                    <a:pt x="210220" y="2415612"/>
                    <a:pt x="33365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2" name="Freeform: Shape 114">
              <a:extLst>
                <a:ext uri="{FF2B5EF4-FFF2-40B4-BE49-F238E27FC236}">
                  <a16:creationId xmlns:a16="http://schemas.microsoft.com/office/drawing/2014/main" id="{6FF98132-0161-9B05-9B38-FDD090F6604B}"/>
                </a:ext>
                <a:ext uri="{C183D7F6-B498-43B3-948B-1728B52AA6E4}">
                  <adec:decorative xmlns:adec="http://schemas.microsoft.com/office/drawing/2017/decorative" val="1"/>
                </a:ext>
              </a:extLst>
            </p:cNvPr>
            <p:cNvSpPr/>
            <p:nvPr/>
          </p:nvSpPr>
          <p:spPr>
            <a:xfrm>
              <a:off x="17622279" y="10702090"/>
              <a:ext cx="157210" cy="2459736"/>
            </a:xfrm>
            <a:custGeom>
              <a:avLst/>
              <a:gdLst>
                <a:gd name="connsiteX0" fmla="*/ 0 w 157210"/>
                <a:gd name="connsiteY0" fmla="*/ 0 h 2415612"/>
                <a:gd name="connsiteX1" fmla="*/ 157211 w 157210"/>
                <a:gd name="connsiteY1" fmla="*/ 2415612 h 2415612"/>
              </a:gdLst>
              <a:ahLst/>
              <a:cxnLst>
                <a:cxn ang="0">
                  <a:pos x="connsiteX0" y="connsiteY0"/>
                </a:cxn>
                <a:cxn ang="0">
                  <a:pos x="connsiteX1" y="connsiteY1"/>
                </a:cxn>
              </a:cxnLst>
              <a:rect l="l" t="t" r="r" b="b"/>
              <a:pathLst>
                <a:path w="157210" h="2415612">
                  <a:moveTo>
                    <a:pt x="0" y="0"/>
                  </a:moveTo>
                  <a:cubicBezTo>
                    <a:pt x="0" y="1279121"/>
                    <a:pt x="33521" y="2415612"/>
                    <a:pt x="157211"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3" name="Freeform: Shape 115">
              <a:extLst>
                <a:ext uri="{FF2B5EF4-FFF2-40B4-BE49-F238E27FC236}">
                  <a16:creationId xmlns:a16="http://schemas.microsoft.com/office/drawing/2014/main" id="{17DBFD1E-CA27-F1F6-4CAA-972D9DD91FA9}"/>
                </a:ext>
                <a:ext uri="{C183D7F6-B498-43B3-948B-1728B52AA6E4}">
                  <adec:decorative xmlns:adec="http://schemas.microsoft.com/office/drawing/2017/decorative" val="1"/>
                </a:ext>
              </a:extLst>
            </p:cNvPr>
            <p:cNvSpPr/>
            <p:nvPr/>
          </p:nvSpPr>
          <p:spPr>
            <a:xfrm>
              <a:off x="14837184" y="10702090"/>
              <a:ext cx="3046245" cy="2459736"/>
            </a:xfrm>
            <a:custGeom>
              <a:avLst/>
              <a:gdLst>
                <a:gd name="connsiteX0" fmla="*/ 0 w 3046245"/>
                <a:gd name="connsiteY0" fmla="*/ 2423958 h 2423957"/>
                <a:gd name="connsiteX1" fmla="*/ 3046246 w 3046245"/>
                <a:gd name="connsiteY1" fmla="*/ 0 h 2423957"/>
              </a:gdLst>
              <a:ahLst/>
              <a:cxnLst>
                <a:cxn ang="0">
                  <a:pos x="connsiteX0" y="connsiteY0"/>
                </a:cxn>
                <a:cxn ang="0">
                  <a:pos x="connsiteX1" y="connsiteY1"/>
                </a:cxn>
              </a:cxnLst>
              <a:rect l="l" t="t" r="r" b="b"/>
              <a:pathLst>
                <a:path w="3046245"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4" name="Freeform: Shape 116">
              <a:extLst>
                <a:ext uri="{FF2B5EF4-FFF2-40B4-BE49-F238E27FC236}">
                  <a16:creationId xmlns:a16="http://schemas.microsoft.com/office/drawing/2014/main" id="{5FCC520C-BD28-B8F2-0CB8-EBB6F656F9C3}"/>
                </a:ext>
                <a:ext uri="{C183D7F6-B498-43B3-948B-1728B52AA6E4}">
                  <adec:decorative xmlns:adec="http://schemas.microsoft.com/office/drawing/2017/decorative" val="1"/>
                </a:ext>
              </a:extLst>
            </p:cNvPr>
            <p:cNvSpPr/>
            <p:nvPr/>
          </p:nvSpPr>
          <p:spPr>
            <a:xfrm>
              <a:off x="14251998" y="10702090"/>
              <a:ext cx="3046246" cy="2459736"/>
            </a:xfrm>
            <a:custGeom>
              <a:avLst/>
              <a:gdLst>
                <a:gd name="connsiteX0" fmla="*/ 0 w 3046246"/>
                <a:gd name="connsiteY0" fmla="*/ 2423958 h 2423957"/>
                <a:gd name="connsiteX1" fmla="*/ 3046246 w 3046246"/>
                <a:gd name="connsiteY1" fmla="*/ 0 h 2423957"/>
              </a:gdLst>
              <a:ahLst/>
              <a:cxnLst>
                <a:cxn ang="0">
                  <a:pos x="connsiteX0" y="connsiteY0"/>
                </a:cxn>
                <a:cxn ang="0">
                  <a:pos x="connsiteX1" y="connsiteY1"/>
                </a:cxn>
              </a:cxnLst>
              <a:rect l="l" t="t" r="r" b="b"/>
              <a:pathLst>
                <a:path w="3046246" h="2423957">
                  <a:moveTo>
                    <a:pt x="0" y="2423958"/>
                  </a:moveTo>
                  <a:cubicBezTo>
                    <a:pt x="1746986" y="2423958"/>
                    <a:pt x="3046246" y="1223738"/>
                    <a:pt x="3046246"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5" name="Freeform: Shape 117">
              <a:extLst>
                <a:ext uri="{FF2B5EF4-FFF2-40B4-BE49-F238E27FC236}">
                  <a16:creationId xmlns:a16="http://schemas.microsoft.com/office/drawing/2014/main" id="{E116A534-4BA4-3AFE-076A-36B294CE1E58}"/>
                </a:ext>
                <a:ext uri="{C183D7F6-B498-43B3-948B-1728B52AA6E4}">
                  <adec:decorative xmlns:adec="http://schemas.microsoft.com/office/drawing/2017/decorative" val="1"/>
                </a:ext>
              </a:extLst>
            </p:cNvPr>
            <p:cNvSpPr/>
            <p:nvPr/>
          </p:nvSpPr>
          <p:spPr>
            <a:xfrm>
              <a:off x="16678496" y="10702090"/>
              <a:ext cx="2353220" cy="2459736"/>
            </a:xfrm>
            <a:custGeom>
              <a:avLst/>
              <a:gdLst>
                <a:gd name="connsiteX0" fmla="*/ 0 w 2353220"/>
                <a:gd name="connsiteY0" fmla="*/ 2423958 h 2423957"/>
                <a:gd name="connsiteX1" fmla="*/ 2353221 w 2353220"/>
                <a:gd name="connsiteY1" fmla="*/ 0 h 2423957"/>
              </a:gdLst>
              <a:ahLst/>
              <a:cxnLst>
                <a:cxn ang="0">
                  <a:pos x="connsiteX0" y="connsiteY0"/>
                </a:cxn>
                <a:cxn ang="0">
                  <a:pos x="connsiteX1" y="connsiteY1"/>
                </a:cxn>
              </a:cxnLst>
              <a:rect l="l" t="t" r="r" b="b"/>
              <a:pathLst>
                <a:path w="2353220" h="2423957">
                  <a:moveTo>
                    <a:pt x="0" y="2423958"/>
                  </a:moveTo>
                  <a:cubicBezTo>
                    <a:pt x="1300560" y="2423958"/>
                    <a:pt x="2353221" y="1227532"/>
                    <a:pt x="235322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6" name="Freeform: Shape 118">
              <a:extLst>
                <a:ext uri="{FF2B5EF4-FFF2-40B4-BE49-F238E27FC236}">
                  <a16:creationId xmlns:a16="http://schemas.microsoft.com/office/drawing/2014/main" id="{7C75F709-C87B-19DA-0E92-FDDA21D05213}"/>
                </a:ext>
                <a:ext uri="{C183D7F6-B498-43B3-948B-1728B52AA6E4}">
                  <adec:decorative xmlns:adec="http://schemas.microsoft.com/office/drawing/2017/decorative" val="1"/>
                </a:ext>
              </a:extLst>
            </p:cNvPr>
            <p:cNvSpPr/>
            <p:nvPr/>
          </p:nvSpPr>
          <p:spPr>
            <a:xfrm>
              <a:off x="18062209"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Freeform: Shape 119">
              <a:extLst>
                <a:ext uri="{FF2B5EF4-FFF2-40B4-BE49-F238E27FC236}">
                  <a16:creationId xmlns:a16="http://schemas.microsoft.com/office/drawing/2014/main" id="{2DDA9179-5C99-79F7-7553-6A8938BBF715}"/>
                </a:ext>
                <a:ext uri="{C183D7F6-B498-43B3-948B-1728B52AA6E4}">
                  <adec:decorative xmlns:adec="http://schemas.microsoft.com/office/drawing/2017/decorative" val="1"/>
                </a:ext>
              </a:extLst>
            </p:cNvPr>
            <p:cNvSpPr/>
            <p:nvPr/>
          </p:nvSpPr>
          <p:spPr>
            <a:xfrm>
              <a:off x="1913929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8" name="Freeform: Shape 120">
              <a:extLst>
                <a:ext uri="{FF2B5EF4-FFF2-40B4-BE49-F238E27FC236}">
                  <a16:creationId xmlns:a16="http://schemas.microsoft.com/office/drawing/2014/main" id="{5622E969-09BB-F080-2C81-9A3377279E74}"/>
                </a:ext>
                <a:ext uri="{C183D7F6-B498-43B3-948B-1728B52AA6E4}">
                  <adec:decorative xmlns:adec="http://schemas.microsoft.com/office/drawing/2017/decorative" val="1"/>
                </a:ext>
              </a:extLst>
            </p:cNvPr>
            <p:cNvSpPr/>
            <p:nvPr/>
          </p:nvSpPr>
          <p:spPr>
            <a:xfrm>
              <a:off x="19249733" y="10702090"/>
              <a:ext cx="1660194" cy="2459736"/>
            </a:xfrm>
            <a:custGeom>
              <a:avLst/>
              <a:gdLst>
                <a:gd name="connsiteX0" fmla="*/ 0 w 1660194"/>
                <a:gd name="connsiteY0" fmla="*/ 2423958 h 2423957"/>
                <a:gd name="connsiteX1" fmla="*/ 1660195 w 1660194"/>
                <a:gd name="connsiteY1" fmla="*/ 0 h 2423957"/>
              </a:gdLst>
              <a:ahLst/>
              <a:cxnLst>
                <a:cxn ang="0">
                  <a:pos x="connsiteX0" y="connsiteY0"/>
                </a:cxn>
                <a:cxn ang="0">
                  <a:pos x="connsiteX1" y="connsiteY1"/>
                </a:cxn>
              </a:cxnLst>
              <a:rect l="l" t="t" r="r" b="b"/>
              <a:pathLst>
                <a:path w="1660194" h="2423957">
                  <a:moveTo>
                    <a:pt x="0" y="2423958"/>
                  </a:moveTo>
                  <a:cubicBezTo>
                    <a:pt x="281939" y="2423958"/>
                    <a:pt x="1660195" y="1681723"/>
                    <a:pt x="166019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19" name="Freeform: Shape 122">
              <a:extLst>
                <a:ext uri="{FF2B5EF4-FFF2-40B4-BE49-F238E27FC236}">
                  <a16:creationId xmlns:a16="http://schemas.microsoft.com/office/drawing/2014/main" id="{2DC6D5B1-DA8C-4C6A-C557-396C707C2168}"/>
                </a:ext>
                <a:ext uri="{C183D7F6-B498-43B3-948B-1728B52AA6E4}">
                  <adec:decorative xmlns:adec="http://schemas.microsoft.com/office/drawing/2017/decorative" val="1"/>
                </a:ext>
              </a:extLst>
            </p:cNvPr>
            <p:cNvSpPr/>
            <p:nvPr/>
          </p:nvSpPr>
          <p:spPr>
            <a:xfrm>
              <a:off x="20085936" y="10702090"/>
              <a:ext cx="665481" cy="2459736"/>
            </a:xfrm>
            <a:custGeom>
              <a:avLst/>
              <a:gdLst>
                <a:gd name="connsiteX0" fmla="*/ 0 w 665481"/>
                <a:gd name="connsiteY0" fmla="*/ 2423958 h 2423957"/>
                <a:gd name="connsiteX1" fmla="*/ 665481 w 665481"/>
                <a:gd name="connsiteY1" fmla="*/ 0 h 2423957"/>
              </a:gdLst>
              <a:ahLst/>
              <a:cxnLst>
                <a:cxn ang="0">
                  <a:pos x="connsiteX0" y="connsiteY0"/>
                </a:cxn>
                <a:cxn ang="0">
                  <a:pos x="connsiteX1" y="connsiteY1"/>
                </a:cxn>
              </a:cxnLst>
              <a:rect l="l" t="t" r="r" b="b"/>
              <a:pathLst>
                <a:path w="665481" h="2423957">
                  <a:moveTo>
                    <a:pt x="0" y="2423958"/>
                  </a:moveTo>
                  <a:cubicBezTo>
                    <a:pt x="109658" y="2423958"/>
                    <a:pt x="665481" y="1782880"/>
                    <a:pt x="665481"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0" name="Freeform: Shape 123">
              <a:extLst>
                <a:ext uri="{FF2B5EF4-FFF2-40B4-BE49-F238E27FC236}">
                  <a16:creationId xmlns:a16="http://schemas.microsoft.com/office/drawing/2014/main" id="{BFC00B5C-4937-3020-0FAB-4C5D4C35F8F4}"/>
                </a:ext>
                <a:ext uri="{C183D7F6-B498-43B3-948B-1728B52AA6E4}">
                  <adec:decorative xmlns:adec="http://schemas.microsoft.com/office/drawing/2017/decorative" val="1"/>
                </a:ext>
              </a:extLst>
            </p:cNvPr>
            <p:cNvSpPr/>
            <p:nvPr/>
          </p:nvSpPr>
          <p:spPr>
            <a:xfrm>
              <a:off x="18500059" y="10702090"/>
              <a:ext cx="1889904" cy="2459736"/>
            </a:xfrm>
            <a:custGeom>
              <a:avLst/>
              <a:gdLst>
                <a:gd name="connsiteX0" fmla="*/ 0 w 1889904"/>
                <a:gd name="connsiteY0" fmla="*/ 2423958 h 2423957"/>
                <a:gd name="connsiteX1" fmla="*/ 1889905 w 1889904"/>
                <a:gd name="connsiteY1" fmla="*/ 0 h 2423957"/>
              </a:gdLst>
              <a:ahLst/>
              <a:cxnLst>
                <a:cxn ang="0">
                  <a:pos x="connsiteX0" y="connsiteY0"/>
                </a:cxn>
                <a:cxn ang="0">
                  <a:pos x="connsiteX1" y="connsiteY1"/>
                </a:cxn>
              </a:cxnLst>
              <a:rect l="l" t="t" r="r" b="b"/>
              <a:pathLst>
                <a:path w="1889904" h="2423957">
                  <a:moveTo>
                    <a:pt x="0" y="2423958"/>
                  </a:moveTo>
                  <a:cubicBezTo>
                    <a:pt x="109658" y="2423958"/>
                    <a:pt x="1889905" y="1782880"/>
                    <a:pt x="1889905"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1" name="Freeform: Shape 124">
              <a:extLst>
                <a:ext uri="{FF2B5EF4-FFF2-40B4-BE49-F238E27FC236}">
                  <a16:creationId xmlns:a16="http://schemas.microsoft.com/office/drawing/2014/main" id="{DD3E383D-F785-C4C9-4D1F-A0592D6B271E}"/>
                </a:ext>
                <a:ext uri="{C183D7F6-B498-43B3-948B-1728B52AA6E4}">
                  <adec:decorative xmlns:adec="http://schemas.microsoft.com/office/drawing/2017/decorative" val="1"/>
                </a:ext>
              </a:extLst>
            </p:cNvPr>
            <p:cNvSpPr/>
            <p:nvPr/>
          </p:nvSpPr>
          <p:spPr>
            <a:xfrm>
              <a:off x="19111751" y="10702090"/>
              <a:ext cx="997052" cy="2459736"/>
            </a:xfrm>
            <a:custGeom>
              <a:avLst/>
              <a:gdLst>
                <a:gd name="connsiteX0" fmla="*/ 997052 w 997052"/>
                <a:gd name="connsiteY0" fmla="*/ 0 h 2415612"/>
                <a:gd name="connsiteX1" fmla="*/ 0 w 997052"/>
                <a:gd name="connsiteY1" fmla="*/ 2415612 h 2415612"/>
              </a:gdLst>
              <a:ahLst/>
              <a:cxnLst>
                <a:cxn ang="0">
                  <a:pos x="connsiteX0" y="connsiteY0"/>
                </a:cxn>
                <a:cxn ang="0">
                  <a:pos x="connsiteX1" y="connsiteY1"/>
                </a:cxn>
              </a:cxnLst>
              <a:rect l="l" t="t" r="r" b="b"/>
              <a:pathLst>
                <a:path w="997052" h="2415612">
                  <a:moveTo>
                    <a:pt x="997052" y="0"/>
                  </a:moveTo>
                  <a:cubicBezTo>
                    <a:pt x="997052" y="1580567"/>
                    <a:pt x="295452"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2" name="Freeform: Shape 126">
              <a:extLst>
                <a:ext uri="{FF2B5EF4-FFF2-40B4-BE49-F238E27FC236}">
                  <a16:creationId xmlns:a16="http://schemas.microsoft.com/office/drawing/2014/main" id="{1A03CFC7-FF5E-5179-A0FE-AF649CB97E98}"/>
                </a:ext>
                <a:ext uri="{C183D7F6-B498-43B3-948B-1728B52AA6E4}">
                  <adec:decorative xmlns:adec="http://schemas.microsoft.com/office/drawing/2017/decorative" val="1"/>
                </a:ext>
              </a:extLst>
            </p:cNvPr>
            <p:cNvSpPr/>
            <p:nvPr/>
          </p:nvSpPr>
          <p:spPr>
            <a:xfrm>
              <a:off x="18752896" y="10702090"/>
              <a:ext cx="1328623" cy="2459736"/>
            </a:xfrm>
            <a:custGeom>
              <a:avLst/>
              <a:gdLst>
                <a:gd name="connsiteX0" fmla="*/ 1328623 w 1328623"/>
                <a:gd name="connsiteY0" fmla="*/ 0 h 2415612"/>
                <a:gd name="connsiteX1" fmla="*/ 0 w 1328623"/>
                <a:gd name="connsiteY1" fmla="*/ 2415612 h 2415612"/>
              </a:gdLst>
              <a:ahLst/>
              <a:cxnLst>
                <a:cxn ang="0">
                  <a:pos x="connsiteX0" y="connsiteY0"/>
                </a:cxn>
                <a:cxn ang="0">
                  <a:pos x="connsiteX1" y="connsiteY1"/>
                </a:cxn>
              </a:cxnLst>
              <a:rect l="l" t="t" r="r" b="b"/>
              <a:pathLst>
                <a:path w="1328623" h="2415612">
                  <a:moveTo>
                    <a:pt x="1328623" y="0"/>
                  </a:moveTo>
                  <a:cubicBezTo>
                    <a:pt x="1328623" y="1454122"/>
                    <a:pt x="427976"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3" name="Freeform: Shape 127">
              <a:extLst>
                <a:ext uri="{FF2B5EF4-FFF2-40B4-BE49-F238E27FC236}">
                  <a16:creationId xmlns:a16="http://schemas.microsoft.com/office/drawing/2014/main" id="{04ABC7EA-3D56-AA42-7DA1-89D390C5F12A}"/>
                </a:ext>
                <a:ext uri="{C183D7F6-B498-43B3-948B-1728B52AA6E4}">
                  <adec:decorative xmlns:adec="http://schemas.microsoft.com/office/drawing/2017/decorative" val="1"/>
                </a:ext>
              </a:extLst>
            </p:cNvPr>
            <p:cNvSpPr/>
            <p:nvPr/>
          </p:nvSpPr>
          <p:spPr>
            <a:xfrm>
              <a:off x="18835269" y="10702090"/>
              <a:ext cx="333909" cy="2459736"/>
            </a:xfrm>
            <a:custGeom>
              <a:avLst/>
              <a:gdLst>
                <a:gd name="connsiteX0" fmla="*/ 333910 w 333909"/>
                <a:gd name="connsiteY0" fmla="*/ 0 h 2415612"/>
                <a:gd name="connsiteX1" fmla="*/ 0 w 333909"/>
                <a:gd name="connsiteY1" fmla="*/ 2415612 h 2415612"/>
              </a:gdLst>
              <a:ahLst/>
              <a:cxnLst>
                <a:cxn ang="0">
                  <a:pos x="connsiteX0" y="connsiteY0"/>
                </a:cxn>
                <a:cxn ang="0">
                  <a:pos x="connsiteX1" y="connsiteY1"/>
                </a:cxn>
              </a:cxnLst>
              <a:rect l="l" t="t" r="r" b="b"/>
              <a:pathLst>
                <a:path w="333909" h="2415612">
                  <a:moveTo>
                    <a:pt x="333910" y="0"/>
                  </a:moveTo>
                  <a:cubicBezTo>
                    <a:pt x="333910" y="1279121"/>
                    <a:pt x="123689"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4" name="Freeform: Shape 130">
              <a:extLst>
                <a:ext uri="{FF2B5EF4-FFF2-40B4-BE49-F238E27FC236}">
                  <a16:creationId xmlns:a16="http://schemas.microsoft.com/office/drawing/2014/main" id="{976CEE8C-5B09-337E-26ED-1A1933F3B7D8}"/>
                </a:ext>
                <a:ext uri="{C183D7F6-B498-43B3-948B-1728B52AA6E4}">
                  <adec:decorative xmlns:adec="http://schemas.microsoft.com/office/drawing/2017/decorative" val="1"/>
                </a:ext>
              </a:extLst>
            </p:cNvPr>
            <p:cNvSpPr/>
            <p:nvPr/>
          </p:nvSpPr>
          <p:spPr>
            <a:xfrm>
              <a:off x="18200450" y="10702090"/>
              <a:ext cx="157210" cy="2459736"/>
            </a:xfrm>
            <a:custGeom>
              <a:avLst/>
              <a:gdLst>
                <a:gd name="connsiteX0" fmla="*/ 157211 w 157210"/>
                <a:gd name="connsiteY0" fmla="*/ 0 h 2415612"/>
                <a:gd name="connsiteX1" fmla="*/ 0 w 157210"/>
                <a:gd name="connsiteY1" fmla="*/ 2415612 h 2415612"/>
              </a:gdLst>
              <a:ahLst/>
              <a:cxnLst>
                <a:cxn ang="0">
                  <a:pos x="connsiteX0" y="connsiteY0"/>
                </a:cxn>
                <a:cxn ang="0">
                  <a:pos x="connsiteX1" y="connsiteY1"/>
                </a:cxn>
              </a:cxnLst>
              <a:rect l="l" t="t" r="r" b="b"/>
              <a:pathLst>
                <a:path w="157210" h="2415612">
                  <a:moveTo>
                    <a:pt x="157211" y="0"/>
                  </a:moveTo>
                  <a:cubicBezTo>
                    <a:pt x="157211" y="1279121"/>
                    <a:pt x="123690" y="2415612"/>
                    <a:pt x="0" y="2415612"/>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5" name="Freeform: Shape 131">
              <a:extLst>
                <a:ext uri="{FF2B5EF4-FFF2-40B4-BE49-F238E27FC236}">
                  <a16:creationId xmlns:a16="http://schemas.microsoft.com/office/drawing/2014/main" id="{56F7021C-3383-F7BE-CA40-CC63652B7486}"/>
                </a:ext>
                <a:ext uri="{C183D7F6-B498-43B3-948B-1728B52AA6E4}">
                  <adec:decorative xmlns:adec="http://schemas.microsoft.com/office/drawing/2017/decorative" val="1"/>
                </a:ext>
              </a:extLst>
            </p:cNvPr>
            <p:cNvSpPr/>
            <p:nvPr/>
          </p:nvSpPr>
          <p:spPr>
            <a:xfrm>
              <a:off x="18095729" y="10702090"/>
              <a:ext cx="3045986" cy="2459736"/>
            </a:xfrm>
            <a:custGeom>
              <a:avLst/>
              <a:gdLst>
                <a:gd name="connsiteX0" fmla="*/ 3045987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7" y="2423958"/>
                  </a:moveTo>
                  <a:cubicBezTo>
                    <a:pt x="129926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26" name="Freeform: Shape 132">
              <a:extLst>
                <a:ext uri="{FF2B5EF4-FFF2-40B4-BE49-F238E27FC236}">
                  <a16:creationId xmlns:a16="http://schemas.microsoft.com/office/drawing/2014/main" id="{8E97A2C2-E13B-29A8-90DB-87C54E9FDDBE}"/>
                </a:ext>
                <a:ext uri="{C183D7F6-B498-43B3-948B-1728B52AA6E4}">
                  <adec:decorative xmlns:adec="http://schemas.microsoft.com/office/drawing/2017/decorative" val="1"/>
                </a:ext>
              </a:extLst>
            </p:cNvPr>
            <p:cNvSpPr/>
            <p:nvPr/>
          </p:nvSpPr>
          <p:spPr>
            <a:xfrm>
              <a:off x="18680916" y="10702090"/>
              <a:ext cx="3045986" cy="2459736"/>
            </a:xfrm>
            <a:custGeom>
              <a:avLst/>
              <a:gdLst>
                <a:gd name="connsiteX0" fmla="*/ 3045986 w 3045986"/>
                <a:gd name="connsiteY0" fmla="*/ 2423958 h 2423957"/>
                <a:gd name="connsiteX1" fmla="*/ 0 w 3045986"/>
                <a:gd name="connsiteY1" fmla="*/ 0 h 2423957"/>
              </a:gdLst>
              <a:ahLst/>
              <a:cxnLst>
                <a:cxn ang="0">
                  <a:pos x="connsiteX0" y="connsiteY0"/>
                </a:cxn>
                <a:cxn ang="0">
                  <a:pos x="connsiteX1" y="connsiteY1"/>
                </a:cxn>
              </a:cxnLst>
              <a:rect l="l" t="t" r="r" b="b"/>
              <a:pathLst>
                <a:path w="3045986" h="2423957">
                  <a:moveTo>
                    <a:pt x="3045986" y="2423958"/>
                  </a:moveTo>
                  <a:cubicBezTo>
                    <a:pt x="1299000" y="2423958"/>
                    <a:pt x="0" y="1223738"/>
                    <a:pt x="0" y="0"/>
                  </a:cubicBezTo>
                </a:path>
              </a:pathLst>
            </a:custGeom>
            <a:noFill/>
            <a:ln w="6350" cap="rnd">
              <a:solidFill>
                <a:srgbClr val="FFFFFF">
                  <a:lumMod val="50000"/>
                </a:srgb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sp>
        <p:nvSpPr>
          <p:cNvPr id="27" name="Oval 26">
            <a:extLst>
              <a:ext uri="{FF2B5EF4-FFF2-40B4-BE49-F238E27FC236}">
                <a16:creationId xmlns:a16="http://schemas.microsoft.com/office/drawing/2014/main" id="{EBB4788C-FFF0-42E5-9E67-FA32D33ADF30}"/>
              </a:ext>
              <a:ext uri="{C183D7F6-B498-43B3-948B-1728B52AA6E4}">
                <adec:decorative xmlns:adec="http://schemas.microsoft.com/office/drawing/2017/decorative" val="1"/>
              </a:ext>
            </a:extLst>
          </p:cNvPr>
          <p:cNvSpPr>
            <a:spLocks noChangeAspect="1"/>
          </p:cNvSpPr>
          <p:nvPr/>
        </p:nvSpPr>
        <p:spPr bwMode="auto">
          <a:xfrm>
            <a:off x="5644323" y="6383364"/>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8" name="Oval 27">
            <a:extLst>
              <a:ext uri="{FF2B5EF4-FFF2-40B4-BE49-F238E27FC236}">
                <a16:creationId xmlns:a16="http://schemas.microsoft.com/office/drawing/2014/main" id="{EFA8D2F8-B0BF-79E9-27F0-5D579F1A77CF}"/>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9" name="Oval 28">
            <a:extLst>
              <a:ext uri="{FF2B5EF4-FFF2-40B4-BE49-F238E27FC236}">
                <a16:creationId xmlns:a16="http://schemas.microsoft.com/office/drawing/2014/main" id="{2A33B150-4077-EFE6-6993-F9131D8DA7EC}"/>
              </a:ext>
              <a:ext uri="{C183D7F6-B498-43B3-948B-1728B52AA6E4}">
                <adec:decorative xmlns:adec="http://schemas.microsoft.com/office/drawing/2017/decorative" val="1"/>
              </a:ext>
            </a:extLst>
          </p:cNvPr>
          <p:cNvSpPr>
            <a:spLocks noChangeAspect="1"/>
          </p:cNvSpPr>
          <p:nvPr/>
        </p:nvSpPr>
        <p:spPr bwMode="auto">
          <a:xfrm>
            <a:off x="6977102" y="6007733"/>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0" name="Oval 29">
            <a:extLst>
              <a:ext uri="{FF2B5EF4-FFF2-40B4-BE49-F238E27FC236}">
                <a16:creationId xmlns:a16="http://schemas.microsoft.com/office/drawing/2014/main" id="{4C0A5010-E3B4-01D1-08A5-BF1602F22550}"/>
              </a:ext>
              <a:ext uri="{C183D7F6-B498-43B3-948B-1728B52AA6E4}">
                <adec:decorative xmlns:adec="http://schemas.microsoft.com/office/drawing/2017/decorative" val="1"/>
              </a:ext>
            </a:extLst>
          </p:cNvPr>
          <p:cNvSpPr>
            <a:spLocks noChangeAspect="1"/>
          </p:cNvSpPr>
          <p:nvPr/>
        </p:nvSpPr>
        <p:spPr bwMode="auto">
          <a:xfrm>
            <a:off x="6158114" y="6121728"/>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1" name="Oval 30">
            <a:extLst>
              <a:ext uri="{FF2B5EF4-FFF2-40B4-BE49-F238E27FC236}">
                <a16:creationId xmlns:a16="http://schemas.microsoft.com/office/drawing/2014/main" id="{EEFD8EA6-6C4E-11CC-A3C4-48F0AAB97D84}"/>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2" name="Oval 31">
            <a:extLst>
              <a:ext uri="{FF2B5EF4-FFF2-40B4-BE49-F238E27FC236}">
                <a16:creationId xmlns:a16="http://schemas.microsoft.com/office/drawing/2014/main" id="{84CB7223-ED36-702D-9979-4B61E14A5655}"/>
              </a:ext>
              <a:ext uri="{C183D7F6-B498-43B3-948B-1728B52AA6E4}">
                <adec:decorative xmlns:adec="http://schemas.microsoft.com/office/drawing/2017/decorative" val="1"/>
              </a:ext>
            </a:extLst>
          </p:cNvPr>
          <p:cNvSpPr>
            <a:spLocks noChangeAspect="1"/>
          </p:cNvSpPr>
          <p:nvPr/>
        </p:nvSpPr>
        <p:spPr bwMode="auto">
          <a:xfrm>
            <a:off x="5894192" y="6259346"/>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3" name="Oval 32">
            <a:extLst>
              <a:ext uri="{FF2B5EF4-FFF2-40B4-BE49-F238E27FC236}">
                <a16:creationId xmlns:a16="http://schemas.microsoft.com/office/drawing/2014/main" id="{E183FD68-5133-22E8-34E8-11F3BF4190C8}"/>
              </a:ext>
              <a:ext uri="{C183D7F6-B498-43B3-948B-1728B52AA6E4}">
                <adec:decorative xmlns:adec="http://schemas.microsoft.com/office/drawing/2017/decorative" val="1"/>
              </a:ext>
            </a:extLst>
          </p:cNvPr>
          <p:cNvSpPr>
            <a:spLocks noChangeAspect="1"/>
          </p:cNvSpPr>
          <p:nvPr/>
        </p:nvSpPr>
        <p:spPr bwMode="auto">
          <a:xfrm>
            <a:off x="6421197" y="667595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4" name="Oval 33">
            <a:extLst>
              <a:ext uri="{FF2B5EF4-FFF2-40B4-BE49-F238E27FC236}">
                <a16:creationId xmlns:a16="http://schemas.microsoft.com/office/drawing/2014/main" id="{D463432F-D7D1-996E-0714-C8A4E7B2EBBD}"/>
              </a:ext>
              <a:ext uri="{C183D7F6-B498-43B3-948B-1728B52AA6E4}">
                <adec:decorative xmlns:adec="http://schemas.microsoft.com/office/drawing/2017/decorative" val="1"/>
              </a:ext>
            </a:extLst>
          </p:cNvPr>
          <p:cNvSpPr>
            <a:spLocks noChangeAspect="1"/>
          </p:cNvSpPr>
          <p:nvPr/>
        </p:nvSpPr>
        <p:spPr bwMode="auto">
          <a:xfrm>
            <a:off x="6439122" y="6181200"/>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5" name="Oval 34">
            <a:extLst>
              <a:ext uri="{FF2B5EF4-FFF2-40B4-BE49-F238E27FC236}">
                <a16:creationId xmlns:a16="http://schemas.microsoft.com/office/drawing/2014/main" id="{783186DF-115C-5BAD-940B-1CB6DD63802D}"/>
              </a:ext>
              <a:ext uri="{C183D7F6-B498-43B3-948B-1728B52AA6E4}">
                <adec:decorative xmlns:adec="http://schemas.microsoft.com/office/drawing/2017/decorative" val="1"/>
              </a:ext>
            </a:extLst>
          </p:cNvPr>
          <p:cNvSpPr>
            <a:spLocks noChangeAspect="1"/>
          </p:cNvSpPr>
          <p:nvPr/>
        </p:nvSpPr>
        <p:spPr bwMode="auto">
          <a:xfrm>
            <a:off x="6646723" y="601816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6" name="Oval 35">
            <a:extLst>
              <a:ext uri="{FF2B5EF4-FFF2-40B4-BE49-F238E27FC236}">
                <a16:creationId xmlns:a16="http://schemas.microsoft.com/office/drawing/2014/main" id="{39987DFE-FEBB-7574-3086-14876DFCEDAF}"/>
              </a:ext>
              <a:ext uri="{C183D7F6-B498-43B3-948B-1728B52AA6E4}">
                <adec:decorative xmlns:adec="http://schemas.microsoft.com/office/drawing/2017/decorative" val="1"/>
              </a:ext>
            </a:extLst>
          </p:cNvPr>
          <p:cNvSpPr>
            <a:spLocks noChangeAspect="1"/>
          </p:cNvSpPr>
          <p:nvPr/>
        </p:nvSpPr>
        <p:spPr bwMode="auto">
          <a:xfrm>
            <a:off x="5010963" y="675730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7" name="Oval 36">
            <a:extLst>
              <a:ext uri="{FF2B5EF4-FFF2-40B4-BE49-F238E27FC236}">
                <a16:creationId xmlns:a16="http://schemas.microsoft.com/office/drawing/2014/main" id="{F9169315-E892-9CAF-FDAA-589F8325D9D1}"/>
              </a:ext>
              <a:ext uri="{C183D7F6-B498-43B3-948B-1728B52AA6E4}">
                <adec:decorative xmlns:adec="http://schemas.microsoft.com/office/drawing/2017/decorative" val="1"/>
              </a:ext>
            </a:extLst>
          </p:cNvPr>
          <p:cNvSpPr>
            <a:spLocks noChangeAspect="1"/>
          </p:cNvSpPr>
          <p:nvPr/>
        </p:nvSpPr>
        <p:spPr bwMode="auto">
          <a:xfrm>
            <a:off x="5722163" y="59470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8" name="Oval 37">
            <a:extLst>
              <a:ext uri="{FF2B5EF4-FFF2-40B4-BE49-F238E27FC236}">
                <a16:creationId xmlns:a16="http://schemas.microsoft.com/office/drawing/2014/main" id="{FAD19423-D364-16DE-1CFE-2B24749DF7BA}"/>
              </a:ext>
              <a:ext uri="{C183D7F6-B498-43B3-948B-1728B52AA6E4}">
                <adec:decorative xmlns:adec="http://schemas.microsoft.com/office/drawing/2017/decorative" val="1"/>
              </a:ext>
            </a:extLst>
          </p:cNvPr>
          <p:cNvSpPr>
            <a:spLocks noChangeAspect="1"/>
          </p:cNvSpPr>
          <p:nvPr/>
        </p:nvSpPr>
        <p:spPr bwMode="auto">
          <a:xfrm>
            <a:off x="4876343" y="59724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9" name="Oval 38">
            <a:extLst>
              <a:ext uri="{FF2B5EF4-FFF2-40B4-BE49-F238E27FC236}">
                <a16:creationId xmlns:a16="http://schemas.microsoft.com/office/drawing/2014/main" id="{E741E355-AA54-64A1-10BF-68E45BA417D1}"/>
              </a:ext>
              <a:ext uri="{C183D7F6-B498-43B3-948B-1728B52AA6E4}">
                <adec:decorative xmlns:adec="http://schemas.microsoft.com/office/drawing/2017/decorative" val="1"/>
              </a:ext>
            </a:extLst>
          </p:cNvPr>
          <p:cNvSpPr>
            <a:spLocks noChangeAspect="1"/>
          </p:cNvSpPr>
          <p:nvPr/>
        </p:nvSpPr>
        <p:spPr bwMode="auto">
          <a:xfrm>
            <a:off x="7256323" y="643218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0" name="Oval 39">
            <a:extLst>
              <a:ext uri="{FF2B5EF4-FFF2-40B4-BE49-F238E27FC236}">
                <a16:creationId xmlns:a16="http://schemas.microsoft.com/office/drawing/2014/main" id="{E6A36FE4-72D7-BF48-9927-993041B5CC60}"/>
              </a:ext>
              <a:ext uri="{C183D7F6-B498-43B3-948B-1728B52AA6E4}">
                <adec:decorative xmlns:adec="http://schemas.microsoft.com/office/drawing/2017/decorative" val="1"/>
              </a:ext>
            </a:extLst>
          </p:cNvPr>
          <p:cNvSpPr>
            <a:spLocks noChangeAspect="1"/>
          </p:cNvSpPr>
          <p:nvPr/>
        </p:nvSpPr>
        <p:spPr bwMode="auto">
          <a:xfrm>
            <a:off x="7213143" y="6239142"/>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1" name="Oval 40">
            <a:extLst>
              <a:ext uri="{FF2B5EF4-FFF2-40B4-BE49-F238E27FC236}">
                <a16:creationId xmlns:a16="http://schemas.microsoft.com/office/drawing/2014/main" id="{D455E886-95FB-D3E1-EB96-7A86577B90D7}"/>
              </a:ext>
              <a:ext uri="{C183D7F6-B498-43B3-948B-1728B52AA6E4}">
                <adec:decorative xmlns:adec="http://schemas.microsoft.com/office/drawing/2017/decorative" val="1"/>
              </a:ext>
            </a:extLst>
          </p:cNvPr>
          <p:cNvSpPr>
            <a:spLocks noChangeAspect="1"/>
          </p:cNvSpPr>
          <p:nvPr/>
        </p:nvSpPr>
        <p:spPr bwMode="auto">
          <a:xfrm>
            <a:off x="5100519" y="6118831"/>
            <a:ext cx="53847" cy="53847"/>
          </a:xfrm>
          <a:prstGeom prst="ellipse">
            <a:avLst/>
          </a:prstGeom>
          <a:solidFill>
            <a:srgbClr val="737373"/>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EF043331-4DC1-6972-D2AE-3A9B9F608D9B}"/>
              </a:ext>
            </a:extLst>
          </p:cNvPr>
          <p:cNvSpPr/>
          <p:nvPr/>
        </p:nvSpPr>
        <p:spPr bwMode="auto">
          <a:xfrm>
            <a:off x="2021840" y="3419383"/>
            <a:ext cx="8341360" cy="4068537"/>
          </a:xfrm>
          <a:prstGeom prst="roundRect">
            <a:avLst>
              <a:gd name="adj" fmla="val 2813"/>
            </a:avLst>
          </a:prstGeom>
          <a:gradFill>
            <a:gsLst>
              <a:gs pos="100000">
                <a:srgbClr val="C73ECC"/>
              </a:gs>
              <a:gs pos="0">
                <a:srgbClr val="00B0F0"/>
              </a:gs>
            </a:gsLst>
            <a:lin ang="2700000" scaled="0"/>
          </a:gra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fov="3300000">
              <a:rot lat="17400000" lon="0" rev="0"/>
            </a:camera>
            <a:lightRig rig="balanced" dir="t"/>
          </a:scene3d>
          <a:sp3d prstMaterial="matte">
            <a:bevelT w="0" h="4445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43" name="Group 42">
            <a:extLst>
              <a:ext uri="{FF2B5EF4-FFF2-40B4-BE49-F238E27FC236}">
                <a16:creationId xmlns:a16="http://schemas.microsoft.com/office/drawing/2014/main" id="{1005030B-59A7-F4F5-8EC4-B5897C7DB15D}"/>
              </a:ext>
              <a:ext uri="{C183D7F6-B498-43B3-948B-1728B52AA6E4}">
                <adec:decorative xmlns:adec="http://schemas.microsoft.com/office/drawing/2017/decorative" val="1"/>
              </a:ext>
            </a:extLst>
          </p:cNvPr>
          <p:cNvGrpSpPr/>
          <p:nvPr/>
        </p:nvGrpSpPr>
        <p:grpSpPr>
          <a:xfrm>
            <a:off x="5887559" y="0"/>
            <a:ext cx="422705" cy="4320921"/>
            <a:chOff x="17572567" y="584200"/>
            <a:chExt cx="845410" cy="5890640"/>
          </a:xfrm>
        </p:grpSpPr>
        <p:cxnSp>
          <p:nvCxnSpPr>
            <p:cNvPr id="44" name="Straight Connector 67">
              <a:extLst>
                <a:ext uri="{FF2B5EF4-FFF2-40B4-BE49-F238E27FC236}">
                  <a16:creationId xmlns:a16="http://schemas.microsoft.com/office/drawing/2014/main" id="{68ECF33E-BB65-BCE2-9C4F-E0232241B57E}"/>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5" name="Straight Connector 67">
              <a:extLst>
                <a:ext uri="{FF2B5EF4-FFF2-40B4-BE49-F238E27FC236}">
                  <a16:creationId xmlns:a16="http://schemas.microsoft.com/office/drawing/2014/main" id="{0933447D-2031-AB2F-B229-49672784F9DA}"/>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6" name="Straight Connector 67">
              <a:extLst>
                <a:ext uri="{FF2B5EF4-FFF2-40B4-BE49-F238E27FC236}">
                  <a16:creationId xmlns:a16="http://schemas.microsoft.com/office/drawing/2014/main" id="{A4CD0718-3C1B-61AE-508E-1B19CCBDAAE1}"/>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7" name="Straight Connector 67">
              <a:extLst>
                <a:ext uri="{FF2B5EF4-FFF2-40B4-BE49-F238E27FC236}">
                  <a16:creationId xmlns:a16="http://schemas.microsoft.com/office/drawing/2014/main" id="{7EA91C7D-FCC4-9631-E9F5-3F9F28F460C7}"/>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48" name="Straight Connector 67">
              <a:extLst>
                <a:ext uri="{FF2B5EF4-FFF2-40B4-BE49-F238E27FC236}">
                  <a16:creationId xmlns:a16="http://schemas.microsoft.com/office/drawing/2014/main" id="{50481EB9-6FE2-6699-4921-C4A9A4F9C1B3}"/>
                </a:ext>
                <a:ext uri="{C183D7F6-B498-43B3-948B-1728B52AA6E4}">
                  <adec:decorative xmlns:adec="http://schemas.microsoft.com/office/drawing/2017/decorative" val="1"/>
                </a:ext>
              </a:extLst>
            </p:cNvPr>
            <p:cNvCxnSpPr>
              <a:cxnSpLocks/>
            </p:cNvCxnSpPr>
            <p:nvPr/>
          </p:nvCxnSpPr>
          <p:spPr>
            <a:xfrm flipV="1">
              <a:off x="18417977" y="584200"/>
              <a:ext cx="0" cy="589064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grpSp>
      <p:grpSp>
        <p:nvGrpSpPr>
          <p:cNvPr id="55" name="Graphic 79">
            <a:extLst>
              <a:ext uri="{FF2B5EF4-FFF2-40B4-BE49-F238E27FC236}">
                <a16:creationId xmlns:a16="http://schemas.microsoft.com/office/drawing/2014/main" id="{D209BC91-06AC-3DF8-52A3-5136AF351D0E}"/>
              </a:ext>
              <a:ext uri="{C183D7F6-B498-43B3-948B-1728B52AA6E4}">
                <adec:decorative xmlns:adec="http://schemas.microsoft.com/office/drawing/2017/decorative" val="1"/>
              </a:ext>
            </a:extLst>
          </p:cNvPr>
          <p:cNvGrpSpPr/>
          <p:nvPr/>
        </p:nvGrpSpPr>
        <p:grpSpPr>
          <a:xfrm>
            <a:off x="5027219" y="4347411"/>
            <a:ext cx="2141981" cy="687254"/>
            <a:chOff x="15851888" y="7813949"/>
            <a:chExt cx="4283962" cy="1374508"/>
          </a:xfrm>
        </p:grpSpPr>
        <p:sp>
          <p:nvSpPr>
            <p:cNvPr id="56" name="Freeform: Shape 177">
              <a:extLst>
                <a:ext uri="{FF2B5EF4-FFF2-40B4-BE49-F238E27FC236}">
                  <a16:creationId xmlns:a16="http://schemas.microsoft.com/office/drawing/2014/main" id="{ABF67BDD-4EF6-9100-55C7-8B61E8216032}"/>
                </a:ext>
                <a:ext uri="{C183D7F6-B498-43B3-948B-1728B52AA6E4}">
                  <adec:decorative xmlns:adec="http://schemas.microsoft.com/office/drawing/2017/decorative" val="1"/>
                </a:ext>
              </a:extLst>
            </p:cNvPr>
            <p:cNvSpPr/>
            <p:nvPr/>
          </p:nvSpPr>
          <p:spPr>
            <a:xfrm>
              <a:off x="15864341" y="7813949"/>
              <a:ext cx="1706112" cy="1374508"/>
            </a:xfrm>
            <a:custGeom>
              <a:avLst/>
              <a:gdLst>
                <a:gd name="connsiteX0" fmla="*/ 1706113 w 1706112"/>
                <a:gd name="connsiteY0" fmla="*/ 0 h 1374508"/>
                <a:gd name="connsiteX1" fmla="*/ 0 w 1706112"/>
                <a:gd name="connsiteY1" fmla="*/ 1374508 h 1374508"/>
              </a:gdLst>
              <a:ahLst/>
              <a:cxnLst>
                <a:cxn ang="0">
                  <a:pos x="connsiteX0" y="connsiteY0"/>
                </a:cxn>
                <a:cxn ang="0">
                  <a:pos x="connsiteX1" y="connsiteY1"/>
                </a:cxn>
              </a:cxnLst>
              <a:rect l="l" t="t" r="r" b="b"/>
              <a:pathLst>
                <a:path w="1706112" h="1374508">
                  <a:moveTo>
                    <a:pt x="1706113" y="0"/>
                  </a:moveTo>
                  <a:cubicBezTo>
                    <a:pt x="1706113" y="813853"/>
                    <a:pt x="0" y="850025"/>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7" name="Freeform: Shape 178">
              <a:extLst>
                <a:ext uri="{FF2B5EF4-FFF2-40B4-BE49-F238E27FC236}">
                  <a16:creationId xmlns:a16="http://schemas.microsoft.com/office/drawing/2014/main" id="{2C39BF4B-8D43-4E35-D503-949CF1D3D1E8}"/>
                </a:ext>
                <a:ext uri="{C183D7F6-B498-43B3-948B-1728B52AA6E4}">
                  <adec:decorative xmlns:adec="http://schemas.microsoft.com/office/drawing/2017/decorative" val="1"/>
                </a:ext>
              </a:extLst>
            </p:cNvPr>
            <p:cNvSpPr/>
            <p:nvPr/>
          </p:nvSpPr>
          <p:spPr>
            <a:xfrm>
              <a:off x="16929105" y="7813949"/>
              <a:ext cx="853056" cy="1374508"/>
            </a:xfrm>
            <a:custGeom>
              <a:avLst/>
              <a:gdLst>
                <a:gd name="connsiteX0" fmla="*/ 853056 w 853056"/>
                <a:gd name="connsiteY0" fmla="*/ 0 h 1374508"/>
                <a:gd name="connsiteX1" fmla="*/ 0 w 853056"/>
                <a:gd name="connsiteY1" fmla="*/ 1374508 h 1374508"/>
              </a:gdLst>
              <a:ahLst/>
              <a:cxnLst>
                <a:cxn ang="0">
                  <a:pos x="connsiteX0" y="connsiteY0"/>
                </a:cxn>
                <a:cxn ang="0">
                  <a:pos x="connsiteX1" y="connsiteY1"/>
                </a:cxn>
              </a:cxnLst>
              <a:rect l="l" t="t" r="r" b="b"/>
              <a:pathLst>
                <a:path w="853056" h="1374508">
                  <a:moveTo>
                    <a:pt x="853056" y="0"/>
                  </a:moveTo>
                  <a:cubicBezTo>
                    <a:pt x="853056" y="994710"/>
                    <a:pt x="0" y="922367"/>
                    <a:pt x="0"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8" name="Freeform: Shape 180">
              <a:extLst>
                <a:ext uri="{FF2B5EF4-FFF2-40B4-BE49-F238E27FC236}">
                  <a16:creationId xmlns:a16="http://schemas.microsoft.com/office/drawing/2014/main" id="{01E20727-8060-48D8-8696-961FF9453434}"/>
                </a:ext>
                <a:ext uri="{C183D7F6-B498-43B3-948B-1728B52AA6E4}">
                  <adec:decorative xmlns:adec="http://schemas.microsoft.com/office/drawing/2017/decorative" val="1"/>
                </a:ext>
              </a:extLst>
            </p:cNvPr>
            <p:cNvSpPr/>
            <p:nvPr/>
          </p:nvSpPr>
          <p:spPr>
            <a:xfrm>
              <a:off x="17993869" y="7813949"/>
              <a:ext cx="24906" cy="1356422"/>
            </a:xfrm>
            <a:custGeom>
              <a:avLst/>
              <a:gdLst>
                <a:gd name="connsiteX0" fmla="*/ 0 w 24906"/>
                <a:gd name="connsiteY0" fmla="*/ 0 h 1356422"/>
                <a:gd name="connsiteX1" fmla="*/ 0 w 24906"/>
                <a:gd name="connsiteY1" fmla="*/ 1356422 h 1356422"/>
              </a:gdLst>
              <a:ahLst/>
              <a:cxnLst>
                <a:cxn ang="0">
                  <a:pos x="connsiteX0" y="connsiteY0"/>
                </a:cxn>
                <a:cxn ang="0">
                  <a:pos x="connsiteX1" y="connsiteY1"/>
                </a:cxn>
              </a:cxnLst>
              <a:rect l="l" t="t" r="r" b="b"/>
              <a:pathLst>
                <a:path w="24906" h="1356422">
                  <a:moveTo>
                    <a:pt x="0" y="0"/>
                  </a:moveTo>
                  <a:lnTo>
                    <a:pt x="0" y="1356422"/>
                  </a:lnTo>
                </a:path>
              </a:pathLst>
            </a:custGeom>
            <a:noFill/>
            <a:ln w="9525" cap="rnd">
              <a:gradFill flip="none" rotWithShape="1">
                <a:gsLst>
                  <a:gs pos="18000">
                    <a:srgbClr val="D2D2D2"/>
                  </a:gs>
                  <a:gs pos="3000">
                    <a:srgbClr val="D2D2D2">
                      <a:alpha val="0"/>
                    </a:srgbClr>
                  </a:gs>
                  <a:gs pos="35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59" name="Freeform: Shape 264">
              <a:extLst>
                <a:ext uri="{FF2B5EF4-FFF2-40B4-BE49-F238E27FC236}">
                  <a16:creationId xmlns:a16="http://schemas.microsoft.com/office/drawing/2014/main" id="{38984491-B440-4560-D87E-AAEFD546B71C}"/>
                </a:ext>
                <a:ext uri="{C183D7F6-B498-43B3-948B-1728B52AA6E4}">
                  <adec:decorative xmlns:adec="http://schemas.microsoft.com/office/drawing/2017/decorative" val="1"/>
                </a:ext>
              </a:extLst>
            </p:cNvPr>
            <p:cNvSpPr/>
            <p:nvPr/>
          </p:nvSpPr>
          <p:spPr>
            <a:xfrm>
              <a:off x="18417283" y="7813949"/>
              <a:ext cx="1706112" cy="1374508"/>
            </a:xfrm>
            <a:custGeom>
              <a:avLst/>
              <a:gdLst>
                <a:gd name="connsiteX0" fmla="*/ 0 w 1706112"/>
                <a:gd name="connsiteY0" fmla="*/ 0 h 1374508"/>
                <a:gd name="connsiteX1" fmla="*/ 1706113 w 1706112"/>
                <a:gd name="connsiteY1" fmla="*/ 1374508 h 1374508"/>
              </a:gdLst>
              <a:ahLst/>
              <a:cxnLst>
                <a:cxn ang="0">
                  <a:pos x="connsiteX0" y="connsiteY0"/>
                </a:cxn>
                <a:cxn ang="0">
                  <a:pos x="connsiteX1" y="connsiteY1"/>
                </a:cxn>
              </a:cxnLst>
              <a:rect l="l" t="t" r="r" b="b"/>
              <a:pathLst>
                <a:path w="1706112" h="1374508">
                  <a:moveTo>
                    <a:pt x="0" y="0"/>
                  </a:moveTo>
                  <a:cubicBezTo>
                    <a:pt x="0" y="813853"/>
                    <a:pt x="1706113" y="850025"/>
                    <a:pt x="1706113"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sp>
          <p:nvSpPr>
            <p:cNvPr id="60" name="Freeform: Shape 265">
              <a:extLst>
                <a:ext uri="{FF2B5EF4-FFF2-40B4-BE49-F238E27FC236}">
                  <a16:creationId xmlns:a16="http://schemas.microsoft.com/office/drawing/2014/main" id="{28D19F82-C0A7-3174-309C-1B7D22F72FD8}"/>
                </a:ext>
                <a:ext uri="{C183D7F6-B498-43B3-948B-1728B52AA6E4}">
                  <adec:decorative xmlns:adec="http://schemas.microsoft.com/office/drawing/2017/decorative" val="1"/>
                </a:ext>
              </a:extLst>
            </p:cNvPr>
            <p:cNvSpPr/>
            <p:nvPr/>
          </p:nvSpPr>
          <p:spPr>
            <a:xfrm>
              <a:off x="18205576" y="7813949"/>
              <a:ext cx="853056" cy="1374508"/>
            </a:xfrm>
            <a:custGeom>
              <a:avLst/>
              <a:gdLst>
                <a:gd name="connsiteX0" fmla="*/ 0 w 853056"/>
                <a:gd name="connsiteY0" fmla="*/ 0 h 1374508"/>
                <a:gd name="connsiteX1" fmla="*/ 853056 w 853056"/>
                <a:gd name="connsiteY1" fmla="*/ 1374508 h 1374508"/>
              </a:gdLst>
              <a:ahLst/>
              <a:cxnLst>
                <a:cxn ang="0">
                  <a:pos x="connsiteX0" y="connsiteY0"/>
                </a:cxn>
                <a:cxn ang="0">
                  <a:pos x="connsiteX1" y="connsiteY1"/>
                </a:cxn>
              </a:cxnLst>
              <a:rect l="l" t="t" r="r" b="b"/>
              <a:pathLst>
                <a:path w="853056" h="1374508">
                  <a:moveTo>
                    <a:pt x="0" y="0"/>
                  </a:moveTo>
                  <a:cubicBezTo>
                    <a:pt x="0" y="994710"/>
                    <a:pt x="853056" y="922367"/>
                    <a:pt x="853056" y="1374508"/>
                  </a:cubicBezTo>
                </a:path>
              </a:pathLst>
            </a:custGeom>
            <a:noFill/>
            <a:ln w="9525" cap="rnd">
              <a:gradFill flip="none" rotWithShape="1">
                <a:gsLst>
                  <a:gs pos="18000">
                    <a:srgbClr val="D2D2D2"/>
                  </a:gs>
                  <a:gs pos="3000">
                    <a:srgbClr val="D2D2D2">
                      <a:alpha val="0"/>
                    </a:srgbClr>
                  </a:gs>
                  <a:gs pos="43000">
                    <a:srgbClr val="1078D4"/>
                  </a:gs>
                </a:gsLst>
                <a:lin ang="16200000" scaled="1"/>
                <a:tileRect/>
              </a:gra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a:ea typeface="+mn-ea"/>
                <a:cs typeface="+mn-cs"/>
              </a:endParaRPr>
            </a:p>
          </p:txBody>
        </p:sp>
      </p:grpSp>
      <p:grpSp>
        <p:nvGrpSpPr>
          <p:cNvPr id="67" name="Group 66">
            <a:extLst>
              <a:ext uri="{FF2B5EF4-FFF2-40B4-BE49-F238E27FC236}">
                <a16:creationId xmlns:a16="http://schemas.microsoft.com/office/drawing/2014/main" id="{620C2DF9-7362-39EF-390E-ACCFEF260541}"/>
              </a:ext>
              <a:ext uri="{C183D7F6-B498-43B3-948B-1728B52AA6E4}">
                <adec:decorative xmlns:adec="http://schemas.microsoft.com/office/drawing/2017/decorative" val="1"/>
              </a:ext>
            </a:extLst>
          </p:cNvPr>
          <p:cNvGrpSpPr/>
          <p:nvPr/>
        </p:nvGrpSpPr>
        <p:grpSpPr>
          <a:xfrm>
            <a:off x="5887559" y="2398092"/>
            <a:ext cx="422705" cy="222476"/>
            <a:chOff x="17572567" y="584200"/>
            <a:chExt cx="845410" cy="5719234"/>
          </a:xfrm>
        </p:grpSpPr>
        <p:cxnSp>
          <p:nvCxnSpPr>
            <p:cNvPr id="68" name="Straight Connector 67">
              <a:extLst>
                <a:ext uri="{FF2B5EF4-FFF2-40B4-BE49-F238E27FC236}">
                  <a16:creationId xmlns:a16="http://schemas.microsoft.com/office/drawing/2014/main" id="{5A90E0EE-0E57-DFE9-1400-2A653717975E}"/>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69" name="Straight Connector 67">
              <a:extLst>
                <a:ext uri="{FF2B5EF4-FFF2-40B4-BE49-F238E27FC236}">
                  <a16:creationId xmlns:a16="http://schemas.microsoft.com/office/drawing/2014/main" id="{FB9656FC-0C26-2290-48E9-FFB4A6F75B40}"/>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0" name="Straight Connector 67">
              <a:extLst>
                <a:ext uri="{FF2B5EF4-FFF2-40B4-BE49-F238E27FC236}">
                  <a16:creationId xmlns:a16="http://schemas.microsoft.com/office/drawing/2014/main" id="{5ADF8999-64BE-122E-48D4-1B1411C22375}"/>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1" name="Straight Connector 67">
              <a:extLst>
                <a:ext uri="{FF2B5EF4-FFF2-40B4-BE49-F238E27FC236}">
                  <a16:creationId xmlns:a16="http://schemas.microsoft.com/office/drawing/2014/main" id="{273D4307-505C-ADC3-F217-E34BC610DB40}"/>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cxnSp>
          <p:nvCxnSpPr>
            <p:cNvPr id="72" name="Straight Connector 67">
              <a:extLst>
                <a:ext uri="{FF2B5EF4-FFF2-40B4-BE49-F238E27FC236}">
                  <a16:creationId xmlns:a16="http://schemas.microsoft.com/office/drawing/2014/main" id="{91C17BF3-66A5-7BD5-8C68-25C4DC3FB7F5}"/>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856BD2"/>
                  </a:gs>
                  <a:gs pos="100000">
                    <a:srgbClr val="856BD2"/>
                  </a:gs>
                </a:gsLst>
                <a:lin ang="5400000" scaled="1"/>
                <a:tileRect/>
              </a:gradFill>
              <a:prstDash val="solid"/>
              <a:round/>
            </a:ln>
          </p:spPr>
        </p:cxnSp>
      </p:grpSp>
      <p:sp>
        <p:nvSpPr>
          <p:cNvPr id="79" name="TextBox 78">
            <a:extLst>
              <a:ext uri="{FF2B5EF4-FFF2-40B4-BE49-F238E27FC236}">
                <a16:creationId xmlns:a16="http://schemas.microsoft.com/office/drawing/2014/main" id="{981C13F1-252F-7C2E-7226-15AEC124E371}"/>
              </a:ext>
              <a:ext uri="{C183D7F6-B498-43B3-948B-1728B52AA6E4}">
                <adec:decorative xmlns:adec="http://schemas.microsoft.com/office/drawing/2017/decorative" val="1"/>
              </a:ext>
            </a:extLst>
          </p:cNvPr>
          <p:cNvSpPr txBox="1"/>
          <p:nvPr/>
        </p:nvSpPr>
        <p:spPr>
          <a:xfrm>
            <a:off x="4141393" y="5928641"/>
            <a:ext cx="3913632" cy="769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noFill/>
                <a:effectLst/>
                <a:uLnTx/>
                <a:uFillTx/>
                <a:latin typeface="Segoe UI Semibold"/>
                <a:ea typeface="+mn-ea"/>
                <a:cs typeface="+mn-cs"/>
              </a:rPr>
              <a:t>Operational databases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Analytics   </a:t>
            </a:r>
            <a:r>
              <a:rPr kumimoji="0" lang="en-US" sz="500" b="0" i="0" u="none" strike="noStrike" kern="1200" cap="none" spc="0" normalizeH="0" baseline="14000" noProof="0">
                <a:ln>
                  <a:noFill/>
                </a:ln>
                <a:noFill/>
                <a:effectLst/>
                <a:uLnTx/>
                <a:uFillTx/>
                <a:latin typeface="Segoe UI Semibold"/>
                <a:ea typeface="+mn-ea"/>
                <a:cs typeface="+mn-cs"/>
              </a:rPr>
              <a:t>|</a:t>
            </a:r>
            <a:r>
              <a:rPr kumimoji="0" lang="en-US" sz="500" b="0" i="0" u="none" strike="noStrike" kern="1200" cap="none" spc="0" normalizeH="0" baseline="0" noProof="0">
                <a:ln>
                  <a:noFill/>
                </a:ln>
                <a:noFill/>
                <a:effectLst/>
                <a:uLnTx/>
                <a:uFillTx/>
                <a:latin typeface="Segoe UI Semibold"/>
                <a:ea typeface="+mn-ea"/>
                <a:cs typeface="+mn-cs"/>
              </a:rPr>
              <a:t>   Data governance </a:t>
            </a:r>
          </a:p>
        </p:txBody>
      </p:sp>
      <p:sp>
        <p:nvSpPr>
          <p:cNvPr id="80" name="Oval 79">
            <a:extLst>
              <a:ext uri="{FF2B5EF4-FFF2-40B4-BE49-F238E27FC236}">
                <a16:creationId xmlns:a16="http://schemas.microsoft.com/office/drawing/2014/main" id="{EACBFFAE-5BFD-55EE-EAB1-19BCADB6AA1C}"/>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1" name="Oval 80">
            <a:extLst>
              <a:ext uri="{FF2B5EF4-FFF2-40B4-BE49-F238E27FC236}">
                <a16:creationId xmlns:a16="http://schemas.microsoft.com/office/drawing/2014/main" id="{0F1819FB-EA85-F3BF-F9F0-0C29F9669C24}"/>
              </a:ext>
              <a:ext uri="{C183D7F6-B498-43B3-948B-1728B52AA6E4}">
                <adec:decorative xmlns:adec="http://schemas.microsoft.com/office/drawing/2017/decorative" val="1"/>
              </a:ext>
            </a:extLst>
          </p:cNvPr>
          <p:cNvSpPr>
            <a:spLocks noChangeAspect="1"/>
          </p:cNvSpPr>
          <p:nvPr/>
        </p:nvSpPr>
        <p:spPr bwMode="auto">
          <a:xfrm>
            <a:off x="6687276" y="470985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8C852AAD-8763-3C6E-4F87-B59A01EC30DF}"/>
              </a:ext>
              <a:ext uri="{C183D7F6-B498-43B3-948B-1728B52AA6E4}">
                <adec:decorative xmlns:adec="http://schemas.microsoft.com/office/drawing/2017/decorative" val="1"/>
              </a:ext>
            </a:extLst>
          </p:cNvPr>
          <p:cNvSpPr>
            <a:spLocks noChangeAspect="1"/>
          </p:cNvSpPr>
          <p:nvPr/>
        </p:nvSpPr>
        <p:spPr bwMode="auto">
          <a:xfrm>
            <a:off x="5776577" y="47524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3" name="Oval 82">
            <a:extLst>
              <a:ext uri="{FF2B5EF4-FFF2-40B4-BE49-F238E27FC236}">
                <a16:creationId xmlns:a16="http://schemas.microsoft.com/office/drawing/2014/main" id="{6E2FA9A0-4A0F-245A-91E2-DD282F6CF603}"/>
              </a:ext>
              <a:ext uri="{C183D7F6-B498-43B3-948B-1728B52AA6E4}">
                <adec:decorative xmlns:adec="http://schemas.microsoft.com/office/drawing/2017/decorative" val="1"/>
              </a:ext>
            </a:extLst>
          </p:cNvPr>
          <p:cNvSpPr>
            <a:spLocks noChangeAspect="1"/>
          </p:cNvSpPr>
          <p:nvPr/>
        </p:nvSpPr>
        <p:spPr bwMode="auto">
          <a:xfrm>
            <a:off x="6069955" y="4349633"/>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4" name="Oval 83">
            <a:extLst>
              <a:ext uri="{FF2B5EF4-FFF2-40B4-BE49-F238E27FC236}">
                <a16:creationId xmlns:a16="http://schemas.microsoft.com/office/drawing/2014/main" id="{9C5CC74A-250E-33D0-DABF-AFD0E4BD212E}"/>
              </a:ext>
              <a:ext uri="{C183D7F6-B498-43B3-948B-1728B52AA6E4}">
                <adec:decorative xmlns:adec="http://schemas.microsoft.com/office/drawing/2017/decorative" val="1"/>
              </a:ext>
            </a:extLst>
          </p:cNvPr>
          <p:cNvSpPr>
            <a:spLocks noChangeAspect="1"/>
          </p:cNvSpPr>
          <p:nvPr/>
        </p:nvSpPr>
        <p:spPr bwMode="auto">
          <a:xfrm>
            <a:off x="6222456" y="455999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5" name="Oval 84">
            <a:extLst>
              <a:ext uri="{FF2B5EF4-FFF2-40B4-BE49-F238E27FC236}">
                <a16:creationId xmlns:a16="http://schemas.microsoft.com/office/drawing/2014/main" id="{DCC2DB53-E1F4-7AF6-18C8-5D813C6B75A2}"/>
              </a:ext>
              <a:ext uri="{C183D7F6-B498-43B3-948B-1728B52AA6E4}">
                <adec:decorative xmlns:adec="http://schemas.microsoft.com/office/drawing/2017/decorative" val="1"/>
              </a:ext>
            </a:extLst>
          </p:cNvPr>
          <p:cNvSpPr>
            <a:spLocks noChangeAspect="1"/>
          </p:cNvSpPr>
          <p:nvPr/>
        </p:nvSpPr>
        <p:spPr bwMode="auto">
          <a:xfrm>
            <a:off x="6377396" y="4755577"/>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6" name="Oval 85">
            <a:extLst>
              <a:ext uri="{FF2B5EF4-FFF2-40B4-BE49-F238E27FC236}">
                <a16:creationId xmlns:a16="http://schemas.microsoft.com/office/drawing/2014/main" id="{DF6901E2-C544-830D-36C8-DAC34D53BB5F}"/>
              </a:ext>
              <a:ext uri="{C183D7F6-B498-43B3-948B-1728B52AA6E4}">
                <adec:decorative xmlns:adec="http://schemas.microsoft.com/office/drawing/2017/decorative" val="1"/>
              </a:ext>
            </a:extLst>
          </p:cNvPr>
          <p:cNvSpPr>
            <a:spLocks noChangeAspect="1"/>
          </p:cNvSpPr>
          <p:nvPr/>
        </p:nvSpPr>
        <p:spPr bwMode="auto">
          <a:xfrm>
            <a:off x="6178311" y="3023382"/>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7" name="Oval 86">
            <a:extLst>
              <a:ext uri="{FF2B5EF4-FFF2-40B4-BE49-F238E27FC236}">
                <a16:creationId xmlns:a16="http://schemas.microsoft.com/office/drawing/2014/main" id="{61FF3B8E-8598-ACC7-88EF-5B53A3EAE137}"/>
              </a:ext>
              <a:ext uri="{C183D7F6-B498-43B3-948B-1728B52AA6E4}">
                <adec:decorative xmlns:adec="http://schemas.microsoft.com/office/drawing/2017/decorative" val="1"/>
              </a:ext>
            </a:extLst>
          </p:cNvPr>
          <p:cNvSpPr>
            <a:spLocks noChangeAspect="1"/>
          </p:cNvSpPr>
          <p:nvPr/>
        </p:nvSpPr>
        <p:spPr bwMode="auto">
          <a:xfrm>
            <a:off x="5965250" y="3089478"/>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8" name="Oval 87">
            <a:extLst>
              <a:ext uri="{FF2B5EF4-FFF2-40B4-BE49-F238E27FC236}">
                <a16:creationId xmlns:a16="http://schemas.microsoft.com/office/drawing/2014/main" id="{7593DC4A-BA91-D322-0C32-50EF9E84D1D0}"/>
              </a:ext>
              <a:ext uri="{C183D7F6-B498-43B3-948B-1728B52AA6E4}">
                <adec:decorative xmlns:adec="http://schemas.microsoft.com/office/drawing/2017/decorative" val="1"/>
              </a:ext>
            </a:extLst>
          </p:cNvPr>
          <p:cNvSpPr>
            <a:spLocks noChangeAspect="1"/>
          </p:cNvSpPr>
          <p:nvPr/>
        </p:nvSpPr>
        <p:spPr bwMode="auto">
          <a:xfrm>
            <a:off x="5859685" y="299560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9" name="Oval 88">
            <a:extLst>
              <a:ext uri="{FF2B5EF4-FFF2-40B4-BE49-F238E27FC236}">
                <a16:creationId xmlns:a16="http://schemas.microsoft.com/office/drawing/2014/main" id="{254D5935-873E-B86E-D0F3-4998074557DA}"/>
              </a:ext>
              <a:ext uri="{C183D7F6-B498-43B3-948B-1728B52AA6E4}">
                <adec:decorative xmlns:adec="http://schemas.microsoft.com/office/drawing/2017/decorative" val="1"/>
              </a:ext>
            </a:extLst>
          </p:cNvPr>
          <p:cNvSpPr>
            <a:spLocks noChangeAspect="1"/>
          </p:cNvSpPr>
          <p:nvPr/>
        </p:nvSpPr>
        <p:spPr bwMode="auto">
          <a:xfrm>
            <a:off x="5707506" y="4578158"/>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0" name="Oval 89">
            <a:extLst>
              <a:ext uri="{FF2B5EF4-FFF2-40B4-BE49-F238E27FC236}">
                <a16:creationId xmlns:a16="http://schemas.microsoft.com/office/drawing/2014/main" id="{0AF4D976-BF25-BA87-624D-24394810179E}"/>
              </a:ext>
              <a:ext uri="{C183D7F6-B498-43B3-948B-1728B52AA6E4}">
                <adec:decorative xmlns:adec="http://schemas.microsoft.com/office/drawing/2017/decorative" val="1"/>
              </a:ext>
            </a:extLst>
          </p:cNvPr>
          <p:cNvSpPr>
            <a:spLocks noChangeAspect="1"/>
          </p:cNvSpPr>
          <p:nvPr/>
        </p:nvSpPr>
        <p:spPr bwMode="auto">
          <a:xfrm>
            <a:off x="6283422" y="3018943"/>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1" name="Oval 90">
            <a:extLst>
              <a:ext uri="{FF2B5EF4-FFF2-40B4-BE49-F238E27FC236}">
                <a16:creationId xmlns:a16="http://schemas.microsoft.com/office/drawing/2014/main" id="{12B82462-0050-5610-736A-059F4D1FCDF7}"/>
              </a:ext>
              <a:ext uri="{C183D7F6-B498-43B3-948B-1728B52AA6E4}">
                <adec:decorative xmlns:adec="http://schemas.microsoft.com/office/drawing/2017/decorative" val="1"/>
              </a:ext>
            </a:extLst>
          </p:cNvPr>
          <p:cNvSpPr>
            <a:spLocks noChangeAspect="1"/>
          </p:cNvSpPr>
          <p:nvPr/>
        </p:nvSpPr>
        <p:spPr bwMode="auto">
          <a:xfrm>
            <a:off x="6072285" y="3169596"/>
            <a:ext cx="53847" cy="53847"/>
          </a:xfrm>
          <a:prstGeom prst="ellipse">
            <a:avLst/>
          </a:prstGeom>
          <a:solidFill>
            <a:srgbClr val="4176C0"/>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2" name="Oval 91">
            <a:extLst>
              <a:ext uri="{FF2B5EF4-FFF2-40B4-BE49-F238E27FC236}">
                <a16:creationId xmlns:a16="http://schemas.microsoft.com/office/drawing/2014/main" id="{8A450FA9-C14E-77C8-3B53-E6946C93259D}"/>
              </a:ext>
              <a:ext uri="{C183D7F6-B498-43B3-948B-1728B52AA6E4}">
                <adec:decorative xmlns:adec="http://schemas.microsoft.com/office/drawing/2017/decorative" val="1"/>
              </a:ext>
            </a:extLst>
          </p:cNvPr>
          <p:cNvSpPr>
            <a:spLocks noChangeAspect="1"/>
          </p:cNvSpPr>
          <p:nvPr/>
        </p:nvSpPr>
        <p:spPr bwMode="auto">
          <a:xfrm>
            <a:off x="6071708"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3" name="Oval 92">
            <a:extLst>
              <a:ext uri="{FF2B5EF4-FFF2-40B4-BE49-F238E27FC236}">
                <a16:creationId xmlns:a16="http://schemas.microsoft.com/office/drawing/2014/main" id="{1D54F6F1-1EE4-C636-BEF7-4043FC31C821}"/>
              </a:ext>
              <a:ext uri="{C183D7F6-B498-43B3-948B-1728B52AA6E4}">
                <adec:decorative xmlns:adec="http://schemas.microsoft.com/office/drawing/2017/decorative" val="1"/>
              </a:ext>
            </a:extLst>
          </p:cNvPr>
          <p:cNvSpPr>
            <a:spLocks noChangeAspect="1"/>
          </p:cNvSpPr>
          <p:nvPr/>
        </p:nvSpPr>
        <p:spPr bwMode="auto">
          <a:xfrm>
            <a:off x="6176869" y="10712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5" name="Oval 94">
            <a:extLst>
              <a:ext uri="{FF2B5EF4-FFF2-40B4-BE49-F238E27FC236}">
                <a16:creationId xmlns:a16="http://schemas.microsoft.com/office/drawing/2014/main" id="{5CCB7710-642B-3397-8B04-E39DFD29F35F}"/>
              </a:ext>
              <a:ext uri="{C183D7F6-B498-43B3-948B-1728B52AA6E4}">
                <adec:decorative xmlns:adec="http://schemas.microsoft.com/office/drawing/2017/decorative" val="1"/>
              </a:ext>
            </a:extLst>
          </p:cNvPr>
          <p:cNvSpPr>
            <a:spLocks noChangeAspect="1"/>
          </p:cNvSpPr>
          <p:nvPr/>
        </p:nvSpPr>
        <p:spPr bwMode="auto">
          <a:xfrm>
            <a:off x="6282665" y="2404737"/>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6" name="Oval 95">
            <a:extLst>
              <a:ext uri="{FF2B5EF4-FFF2-40B4-BE49-F238E27FC236}">
                <a16:creationId xmlns:a16="http://schemas.microsoft.com/office/drawing/2014/main" id="{A0D5D7CA-917D-BA12-5607-1881DEE69105}"/>
              </a:ext>
              <a:ext uri="{C183D7F6-B498-43B3-948B-1728B52AA6E4}">
                <adec:decorative xmlns:adec="http://schemas.microsoft.com/office/drawing/2017/decorative" val="1"/>
              </a:ext>
            </a:extLst>
          </p:cNvPr>
          <p:cNvSpPr>
            <a:spLocks noChangeAspect="1"/>
          </p:cNvSpPr>
          <p:nvPr/>
        </p:nvSpPr>
        <p:spPr bwMode="auto">
          <a:xfrm>
            <a:off x="5965161"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8" name="Oval 97">
            <a:extLst>
              <a:ext uri="{FF2B5EF4-FFF2-40B4-BE49-F238E27FC236}">
                <a16:creationId xmlns:a16="http://schemas.microsoft.com/office/drawing/2014/main" id="{2E4144FC-84E8-F605-9B88-5EB1C10FB9AE}"/>
              </a:ext>
              <a:ext uri="{C183D7F6-B498-43B3-948B-1728B52AA6E4}">
                <adec:decorative xmlns:adec="http://schemas.microsoft.com/office/drawing/2017/decorative" val="1"/>
              </a:ext>
            </a:extLst>
          </p:cNvPr>
          <p:cNvSpPr>
            <a:spLocks noChangeAspect="1"/>
          </p:cNvSpPr>
          <p:nvPr/>
        </p:nvSpPr>
        <p:spPr bwMode="auto">
          <a:xfrm>
            <a:off x="6281644" y="1261790"/>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0" name="Oval 99">
            <a:extLst>
              <a:ext uri="{FF2B5EF4-FFF2-40B4-BE49-F238E27FC236}">
                <a16:creationId xmlns:a16="http://schemas.microsoft.com/office/drawing/2014/main" id="{FD0AA461-A2C8-702A-9B2F-4F2FE3075706}"/>
              </a:ext>
              <a:ext uri="{C183D7F6-B498-43B3-948B-1728B52AA6E4}">
                <adec:decorative xmlns:adec="http://schemas.microsoft.com/office/drawing/2017/decorative" val="1"/>
              </a:ext>
            </a:extLst>
          </p:cNvPr>
          <p:cNvSpPr>
            <a:spLocks noChangeAspect="1"/>
          </p:cNvSpPr>
          <p:nvPr/>
        </p:nvSpPr>
        <p:spPr bwMode="auto">
          <a:xfrm>
            <a:off x="5860570" y="2381460"/>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1" name="Oval 100">
            <a:extLst>
              <a:ext uri="{FF2B5EF4-FFF2-40B4-BE49-F238E27FC236}">
                <a16:creationId xmlns:a16="http://schemas.microsoft.com/office/drawing/2014/main" id="{D59654DD-A66E-2CFB-E0EC-A7D6D1F65890}"/>
              </a:ext>
              <a:ext uri="{C183D7F6-B498-43B3-948B-1728B52AA6E4}">
                <adec:decorative xmlns:adec="http://schemas.microsoft.com/office/drawing/2017/decorative" val="1"/>
              </a:ext>
            </a:extLst>
          </p:cNvPr>
          <p:cNvSpPr>
            <a:spLocks noChangeAspect="1"/>
          </p:cNvSpPr>
          <p:nvPr/>
        </p:nvSpPr>
        <p:spPr bwMode="auto">
          <a:xfrm>
            <a:off x="6178680" y="2282528"/>
            <a:ext cx="53847" cy="53847"/>
          </a:xfrm>
          <a:prstGeom prst="ellipse">
            <a:avLst/>
          </a:prstGeom>
          <a:solidFill>
            <a:srgbClr val="856BD2"/>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2" name="Oval 101">
            <a:extLst>
              <a:ext uri="{FF2B5EF4-FFF2-40B4-BE49-F238E27FC236}">
                <a16:creationId xmlns:a16="http://schemas.microsoft.com/office/drawing/2014/main" id="{595D8EBC-F232-DFE9-821B-0885312A50AB}"/>
              </a:ext>
              <a:ext uri="{C183D7F6-B498-43B3-948B-1728B52AA6E4}">
                <adec:decorative xmlns:adec="http://schemas.microsoft.com/office/drawing/2017/decorative" val="1"/>
              </a:ext>
            </a:extLst>
          </p:cNvPr>
          <p:cNvSpPr>
            <a:spLocks noChangeAspect="1"/>
          </p:cNvSpPr>
          <p:nvPr/>
        </p:nvSpPr>
        <p:spPr bwMode="auto">
          <a:xfrm>
            <a:off x="6072389" y="136194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62" name="Oval 261">
            <a:extLst>
              <a:ext uri="{FF2B5EF4-FFF2-40B4-BE49-F238E27FC236}">
                <a16:creationId xmlns:a16="http://schemas.microsoft.com/office/drawing/2014/main" id="{73FBBCEA-B4C6-D30A-97F1-A75B86A68786}"/>
              </a:ext>
              <a:ext uri="{C183D7F6-B498-43B3-948B-1728B52AA6E4}">
                <adec:decorative xmlns:adec="http://schemas.microsoft.com/office/drawing/2017/decorative" val="1"/>
              </a:ext>
            </a:extLst>
          </p:cNvPr>
          <p:cNvSpPr>
            <a:spLocks noChangeAspect="1"/>
          </p:cNvSpPr>
          <p:nvPr/>
        </p:nvSpPr>
        <p:spPr bwMode="auto">
          <a:xfrm>
            <a:off x="6042153" y="2237432"/>
            <a:ext cx="53847" cy="53847"/>
          </a:xfrm>
          <a:prstGeom prst="ellipse">
            <a:avLst/>
          </a:prstGeom>
          <a:solidFill>
            <a:srgbClr val="1078D4"/>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grpSp>
        <p:nvGrpSpPr>
          <p:cNvPr id="338" name="Group 337">
            <a:extLst>
              <a:ext uri="{FF2B5EF4-FFF2-40B4-BE49-F238E27FC236}">
                <a16:creationId xmlns:a16="http://schemas.microsoft.com/office/drawing/2014/main" id="{1C17E977-E1F6-29AF-3189-6DACCEE3A969}"/>
              </a:ext>
            </a:extLst>
          </p:cNvPr>
          <p:cNvGrpSpPr/>
          <p:nvPr/>
        </p:nvGrpSpPr>
        <p:grpSpPr>
          <a:xfrm>
            <a:off x="2100263" y="145577"/>
            <a:ext cx="7991475" cy="508321"/>
            <a:chOff x="2100263" y="88427"/>
            <a:chExt cx="7991475" cy="508321"/>
          </a:xfrm>
        </p:grpSpPr>
        <p:sp>
          <p:nvSpPr>
            <p:cNvPr id="339" name="Rectangle 338">
              <a:extLst>
                <a:ext uri="{FF2B5EF4-FFF2-40B4-BE49-F238E27FC236}">
                  <a16:creationId xmlns:a16="http://schemas.microsoft.com/office/drawing/2014/main" id="{95C38FF3-3659-53B3-EC46-232568047B9B}"/>
                </a:ext>
              </a:extLst>
            </p:cNvPr>
            <p:cNvSpPr/>
            <p:nvPr/>
          </p:nvSpPr>
          <p:spPr bwMode="auto">
            <a:xfrm>
              <a:off x="6042153" y="236773"/>
              <a:ext cx="293338" cy="359975"/>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40" name="Title 2">
              <a:extLst>
                <a:ext uri="{FF2B5EF4-FFF2-40B4-BE49-F238E27FC236}">
                  <a16:creationId xmlns:a16="http://schemas.microsoft.com/office/drawing/2014/main" id="{5066C2AF-78CF-988A-2A14-1E94B663DA72}"/>
                </a:ext>
                <a:ext uri="{C183D7F6-B498-43B3-948B-1728B52AA6E4}">
                  <adec:decorative xmlns:adec="http://schemas.microsoft.com/office/drawing/2017/decorative" val="0"/>
                </a:ext>
              </a:extLst>
            </p:cNvPr>
            <p:cNvSpPr txBox="1">
              <a:spLocks/>
            </p:cNvSpPr>
            <p:nvPr/>
          </p:nvSpPr>
          <p:spPr>
            <a:xfrm>
              <a:off x="2100263" y="88427"/>
              <a:ext cx="7991475" cy="487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algn="ctr" defTabSz="932742" rtl="0" eaLnBrk="1" fontAlgn="auto" latinLnBrk="0" hangingPunct="1">
                <a:lnSpc>
                  <a:spcPct val="100000"/>
                </a:lnSpc>
                <a:spcBef>
                  <a:spcPct val="0"/>
                </a:spcBef>
                <a:spcAft>
                  <a:spcPts val="0"/>
                </a:spcAft>
                <a:buClrTx/>
                <a:buSzPct val="90000"/>
                <a:buFontTx/>
                <a:buNone/>
                <a:tabLst/>
                <a:defRPr kumimoji="0" lang="en-US" sz="3600" b="0" i="0" u="none" strike="noStrike" kern="1200" cap="none" spc="-50" normalizeH="0" baseline="0">
                  <a:ln w="3175">
                    <a:noFill/>
                  </a:ln>
                  <a:gradFill>
                    <a:gsLst>
                      <a:gs pos="0">
                        <a:srgbClr val="FFFFFF"/>
                      </a:gs>
                      <a:gs pos="100000">
                        <a:srgbClr val="FFFFFF"/>
                      </a:gs>
                    </a:gsLst>
                    <a:lin ang="5400000" scaled="0"/>
                  </a:gradFill>
                  <a:effectLst/>
                  <a:uLnTx/>
                  <a:uFillTx/>
                  <a:latin typeface="Segoe UI Semibold"/>
                  <a:ea typeface="+mn-ea"/>
                  <a:cs typeface="Segoe UI" pitchFamily="34" charset="0"/>
                </a:defRPr>
              </a:lvl1pPr>
            </a:lstStyle>
            <a:p>
              <a:pPr marL="0" marR="0" lvl="0" indent="0" algn="ctr" defTabSz="839468" rtl="0" eaLnBrk="1" fontAlgn="auto" latinLnBrk="0" hangingPunct="1">
                <a:lnSpc>
                  <a:spcPct val="100000"/>
                </a:lnSpc>
                <a:spcBef>
                  <a:spcPct val="0"/>
                </a:spcBef>
                <a:spcAft>
                  <a:spcPts val="0"/>
                </a:spcAft>
                <a:buClrTx/>
                <a:buSzPct val="90000"/>
                <a:buFontTx/>
                <a:buNone/>
                <a:tabLst/>
                <a:defRPr/>
              </a:pPr>
              <a:r>
                <a:rPr kumimoji="0" lang="en-GB" sz="4000" b="0" i="0" u="none" strike="noStrike" kern="1200" cap="none" spc="-45" normalizeH="0" baseline="0" noProof="0" dirty="0">
                  <a:ln w="3175">
                    <a:noFill/>
                  </a:ln>
                  <a:solidFill>
                    <a:srgbClr val="000000"/>
                  </a:solidFill>
                  <a:effectLst/>
                  <a:uLnTx/>
                  <a:uFillTx/>
                  <a:latin typeface="Segoe UI Semibold"/>
                  <a:ea typeface="+mn-ea"/>
                  <a:cs typeface="Segoe UI" pitchFamily="34" charset="0"/>
                </a:rPr>
                <a:t>Enterprise AI Platform</a:t>
              </a:r>
            </a:p>
          </p:txBody>
        </p:sp>
      </p:grpSp>
      <p:sp>
        <p:nvSpPr>
          <p:cNvPr id="343" name="TextBox 342">
            <a:extLst>
              <a:ext uri="{FF2B5EF4-FFF2-40B4-BE49-F238E27FC236}">
                <a16:creationId xmlns:a16="http://schemas.microsoft.com/office/drawing/2014/main" id="{31A5994A-7436-5142-ABC8-FF608442652F}"/>
              </a:ext>
            </a:extLst>
          </p:cNvPr>
          <p:cNvSpPr txBox="1"/>
          <p:nvPr/>
        </p:nvSpPr>
        <p:spPr>
          <a:xfrm>
            <a:off x="-1464475" y="1624641"/>
            <a:ext cx="1419917" cy="397032"/>
          </a:xfrm>
          <a:prstGeom prst="rect">
            <a:avLst/>
          </a:prstGeom>
          <a:noFill/>
        </p:spPr>
        <p:txBody>
          <a:bodyPr wrap="square">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Azure Services Reveal</a:t>
            </a:r>
          </a:p>
        </p:txBody>
      </p:sp>
      <p:sp>
        <p:nvSpPr>
          <p:cNvPr id="151" name="Exstentions">
            <a:extLst>
              <a:ext uri="{FF2B5EF4-FFF2-40B4-BE49-F238E27FC236}">
                <a16:creationId xmlns:a16="http://schemas.microsoft.com/office/drawing/2014/main" id="{752A90BC-3A26-F432-E567-C5CDC8710CC0}"/>
              </a:ext>
            </a:extLst>
          </p:cNvPr>
          <p:cNvSpPr/>
          <p:nvPr/>
        </p:nvSpPr>
        <p:spPr bwMode="auto">
          <a:xfrm>
            <a:off x="8698800" y="3325618"/>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Extensions</a:t>
            </a:r>
          </a:p>
        </p:txBody>
      </p:sp>
      <p:grpSp>
        <p:nvGrpSpPr>
          <p:cNvPr id="152" name="Group 151">
            <a:extLst>
              <a:ext uri="{FF2B5EF4-FFF2-40B4-BE49-F238E27FC236}">
                <a16:creationId xmlns:a16="http://schemas.microsoft.com/office/drawing/2014/main" id="{3836E880-19FE-ACCB-1536-1C64F91E2A70}"/>
              </a:ext>
            </a:extLst>
          </p:cNvPr>
          <p:cNvGrpSpPr/>
          <p:nvPr/>
        </p:nvGrpSpPr>
        <p:grpSpPr>
          <a:xfrm>
            <a:off x="8224720" y="3130203"/>
            <a:ext cx="3159125" cy="1655643"/>
            <a:chOff x="8250555" y="1330127"/>
            <a:chExt cx="3159125" cy="1655643"/>
          </a:xfrm>
        </p:grpSpPr>
        <p:sp>
          <p:nvSpPr>
            <p:cNvPr id="153" name="Rectangle: Rounded Corners 152">
              <a:extLst>
                <a:ext uri="{FF2B5EF4-FFF2-40B4-BE49-F238E27FC236}">
                  <a16:creationId xmlns:a16="http://schemas.microsoft.com/office/drawing/2014/main" id="{FDAE86A1-2CC5-EE4E-E32C-5F310C89C8F2}"/>
                </a:ext>
                <a:ext uri="{C183D7F6-B498-43B3-948B-1728B52AA6E4}">
                  <adec:decorative xmlns:adec="http://schemas.microsoft.com/office/drawing/2017/decorative" val="1"/>
                </a:ext>
              </a:extLst>
            </p:cNvPr>
            <p:cNvSpPr/>
            <p:nvPr/>
          </p:nvSpPr>
          <p:spPr bwMode="auto">
            <a:xfrm>
              <a:off x="8758377" y="1330127"/>
              <a:ext cx="2651303" cy="1655643"/>
            </a:xfrm>
            <a:prstGeom prst="roundRect">
              <a:avLst>
                <a:gd name="adj" fmla="val 5271"/>
              </a:avLst>
            </a:prstGeom>
            <a:solidFill>
              <a:srgbClr val="FFFFFF"/>
            </a:solidFill>
            <a:ln w="3175" cap="flat" cmpd="sng" algn="ctr">
              <a:gradFill flip="none" rotWithShape="1">
                <a:gsLst>
                  <a:gs pos="0">
                    <a:srgbClr val="BE3DC2"/>
                  </a:gs>
                  <a:gs pos="100000">
                    <a:srgbClr val="0672CA"/>
                  </a:gs>
                </a:gsLst>
                <a:path path="circle">
                  <a:fillToRect l="100000" t="100000"/>
                </a:path>
                <a:tileRect r="-100000" b="-100000"/>
              </a:grad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2</a:t>
              </a:r>
            </a:p>
          </p:txBody>
        </p:sp>
        <p:grpSp>
          <p:nvGrpSpPr>
            <p:cNvPr id="154" name="Group 153">
              <a:extLst>
                <a:ext uri="{FF2B5EF4-FFF2-40B4-BE49-F238E27FC236}">
                  <a16:creationId xmlns:a16="http://schemas.microsoft.com/office/drawing/2014/main" id="{13CEFC04-66F0-7824-5B5F-CD22830EFCB1}"/>
                </a:ext>
              </a:extLst>
            </p:cNvPr>
            <p:cNvGrpSpPr/>
            <p:nvPr/>
          </p:nvGrpSpPr>
          <p:grpSpPr>
            <a:xfrm>
              <a:off x="8250555" y="2007161"/>
              <a:ext cx="532800" cy="211827"/>
              <a:chOff x="8250555" y="2007161"/>
              <a:chExt cx="532800" cy="211827"/>
            </a:xfrm>
          </p:grpSpPr>
          <p:cxnSp>
            <p:nvCxnSpPr>
              <p:cNvPr id="155" name="Straight Connector 67">
                <a:extLst>
                  <a:ext uri="{FF2B5EF4-FFF2-40B4-BE49-F238E27FC236}">
                    <a16:creationId xmlns:a16="http://schemas.microsoft.com/office/drawing/2014/main" id="{B3562D09-E564-6A48-B682-2856B6F2E6FA}"/>
                  </a:ext>
                  <a:ext uri="{C183D7F6-B498-43B3-948B-1728B52AA6E4}">
                    <adec:decorative xmlns:adec="http://schemas.microsoft.com/office/drawing/2017/decorative" val="1"/>
                  </a:ext>
                </a:extLst>
              </p:cNvPr>
              <p:cNvCxnSpPr>
                <a:cxnSpLocks/>
              </p:cNvCxnSpPr>
              <p:nvPr/>
            </p:nvCxnSpPr>
            <p:spPr>
              <a:xfrm flipH="1">
                <a:off x="8250555" y="2007161"/>
                <a:ext cx="5328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156" name="Straight Connector 67">
                <a:extLst>
                  <a:ext uri="{FF2B5EF4-FFF2-40B4-BE49-F238E27FC236}">
                    <a16:creationId xmlns:a16="http://schemas.microsoft.com/office/drawing/2014/main" id="{30F3D731-2582-5E9F-1C14-66ABCB889616}"/>
                  </a:ext>
                  <a:ext uri="{C183D7F6-B498-43B3-948B-1728B52AA6E4}">
                    <adec:decorative xmlns:adec="http://schemas.microsoft.com/office/drawing/2017/decorative" val="1"/>
                  </a:ext>
                </a:extLst>
              </p:cNvPr>
              <p:cNvCxnSpPr>
                <a:cxnSpLocks/>
              </p:cNvCxnSpPr>
              <p:nvPr/>
            </p:nvCxnSpPr>
            <p:spPr>
              <a:xfrm flipH="1">
                <a:off x="8319267" y="2218988"/>
                <a:ext cx="4248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cxnSp>
            <p:nvCxnSpPr>
              <p:cNvPr id="157" name="Straight Connector 67">
                <a:extLst>
                  <a:ext uri="{FF2B5EF4-FFF2-40B4-BE49-F238E27FC236}">
                    <a16:creationId xmlns:a16="http://schemas.microsoft.com/office/drawing/2014/main" id="{336D3D2C-CE89-3795-C19E-86A3A711CA33}"/>
                  </a:ext>
                  <a:ext uri="{C183D7F6-B498-43B3-948B-1728B52AA6E4}">
                    <adec:decorative xmlns:adec="http://schemas.microsoft.com/office/drawing/2017/decorative" val="1"/>
                  </a:ext>
                </a:extLst>
              </p:cNvPr>
              <p:cNvCxnSpPr>
                <a:cxnSpLocks/>
              </p:cNvCxnSpPr>
              <p:nvPr/>
            </p:nvCxnSpPr>
            <p:spPr>
              <a:xfrm flipH="1">
                <a:off x="8286749" y="2113841"/>
                <a:ext cx="475200" cy="0"/>
              </a:xfrm>
              <a:prstGeom prst="straightConnector1">
                <a:avLst/>
              </a:prstGeom>
              <a:noFill/>
              <a:ln w="9525" cap="rnd">
                <a:gradFill flip="none" rotWithShape="1">
                  <a:gsLst>
                    <a:gs pos="100000">
                      <a:srgbClr val="0078D4"/>
                    </a:gs>
                    <a:gs pos="0">
                      <a:srgbClr val="C73ECC"/>
                    </a:gs>
                  </a:gsLst>
                  <a:lin ang="16200000" scaled="1"/>
                  <a:tileRect/>
                </a:gradFill>
                <a:prstDash val="solid"/>
                <a:round/>
              </a:ln>
            </p:spPr>
          </p:cxnSp>
        </p:grpSp>
      </p:grpSp>
      <p:grpSp>
        <p:nvGrpSpPr>
          <p:cNvPr id="106" name="Group 105">
            <a:extLst>
              <a:ext uri="{FF2B5EF4-FFF2-40B4-BE49-F238E27FC236}">
                <a16:creationId xmlns:a16="http://schemas.microsoft.com/office/drawing/2014/main" id="{4A6EF6B7-BA27-B3E3-279A-0EC7D1FADF73}"/>
              </a:ext>
            </a:extLst>
          </p:cNvPr>
          <p:cNvGrpSpPr/>
          <p:nvPr/>
        </p:nvGrpSpPr>
        <p:grpSpPr>
          <a:xfrm>
            <a:off x="8992980" y="3804422"/>
            <a:ext cx="2226780" cy="283619"/>
            <a:chOff x="8992980" y="3804422"/>
            <a:chExt cx="2226780" cy="283619"/>
          </a:xfrm>
        </p:grpSpPr>
        <p:pic>
          <p:nvPicPr>
            <p:cNvPr id="159" name="Graphic 158">
              <a:extLst>
                <a:ext uri="{FF2B5EF4-FFF2-40B4-BE49-F238E27FC236}">
                  <a16:creationId xmlns:a16="http://schemas.microsoft.com/office/drawing/2014/main" id="{AE09DB9D-94A3-2CB7-8BFF-03D7FC575AD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992980" y="3849422"/>
              <a:ext cx="303877" cy="212714"/>
            </a:xfrm>
            <a:prstGeom prst="rect">
              <a:avLst/>
            </a:prstGeom>
          </p:spPr>
        </p:pic>
        <p:pic>
          <p:nvPicPr>
            <p:cNvPr id="160" name="Graphic 37">
              <a:extLst>
                <a:ext uri="{FF2B5EF4-FFF2-40B4-BE49-F238E27FC236}">
                  <a16:creationId xmlns:a16="http://schemas.microsoft.com/office/drawing/2014/main" id="{203B2E52-81A3-44AA-9CB8-1D6A136A809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529047" y="3894422"/>
              <a:ext cx="285587" cy="141810"/>
            </a:xfrm>
            <a:prstGeom prst="rect">
              <a:avLst/>
            </a:prstGeom>
          </p:spPr>
        </p:pic>
        <p:pic>
          <p:nvPicPr>
            <p:cNvPr id="161" name="Picture 27">
              <a:extLst>
                <a:ext uri="{FF2B5EF4-FFF2-40B4-BE49-F238E27FC236}">
                  <a16:creationId xmlns:a16="http://schemas.microsoft.com/office/drawing/2014/main" id="{309B2E13-1349-D968-767A-78CB24445E6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033272" y="3856530"/>
              <a:ext cx="212715" cy="190088"/>
            </a:xfrm>
            <a:prstGeom prst="rect">
              <a:avLst/>
            </a:prstGeom>
          </p:spPr>
        </p:pic>
        <p:pic>
          <p:nvPicPr>
            <p:cNvPr id="162" name="Graphic 25">
              <a:extLst>
                <a:ext uri="{FF2B5EF4-FFF2-40B4-BE49-F238E27FC236}">
                  <a16:creationId xmlns:a16="http://schemas.microsoft.com/office/drawing/2014/main" id="{D2D42824-2E4A-508D-FEE7-20FE2AB69ED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0936141" y="3804422"/>
              <a:ext cx="283619" cy="283619"/>
            </a:xfrm>
            <a:prstGeom prst="rect">
              <a:avLst/>
            </a:prstGeom>
          </p:spPr>
        </p:pic>
        <p:pic>
          <p:nvPicPr>
            <p:cNvPr id="163" name="Picture 57">
              <a:extLst>
                <a:ext uri="{FF2B5EF4-FFF2-40B4-BE49-F238E27FC236}">
                  <a16:creationId xmlns:a16="http://schemas.microsoft.com/office/drawing/2014/main" id="{5878D957-70C0-0F1B-2283-809EC71F7B4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0534547" y="3821940"/>
              <a:ext cx="188165" cy="212714"/>
            </a:xfrm>
            <a:prstGeom prst="rect">
              <a:avLst/>
            </a:prstGeom>
          </p:spPr>
        </p:pic>
      </p:grpSp>
      <p:sp>
        <p:nvSpPr>
          <p:cNvPr id="53" name="ABS Panel">
            <a:extLst>
              <a:ext uri="{FF2B5EF4-FFF2-40B4-BE49-F238E27FC236}">
                <a16:creationId xmlns:a16="http://schemas.microsoft.com/office/drawing/2014/main" id="{026FBE99-03B2-AE0D-F024-A2A53070E14B}"/>
              </a:ext>
              <a:ext uri="{C183D7F6-B498-43B3-948B-1728B52AA6E4}">
                <adec:decorative xmlns:adec="http://schemas.microsoft.com/office/drawing/2017/decorative" val="1"/>
              </a:ext>
            </a:extLst>
          </p:cNvPr>
          <p:cNvSpPr/>
          <p:nvPr/>
        </p:nvSpPr>
        <p:spPr bwMode="auto">
          <a:xfrm>
            <a:off x="966000" y="81279"/>
            <a:ext cx="10260000" cy="3639995"/>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noFill/>
                <a:effectLst/>
                <a:uLnTx/>
                <a:uFillTx/>
                <a:latin typeface="Segoe UI Semibold"/>
                <a:ea typeface="+mn-ea"/>
                <a:cs typeface="Segoe UI" pitchFamily="34" charset="0"/>
              </a:rPr>
              <a:t>3</a:t>
            </a:r>
          </a:p>
        </p:txBody>
      </p:sp>
      <p:sp>
        <p:nvSpPr>
          <p:cNvPr id="233" name="CC Panel">
            <a:extLst>
              <a:ext uri="{FF2B5EF4-FFF2-40B4-BE49-F238E27FC236}">
                <a16:creationId xmlns:a16="http://schemas.microsoft.com/office/drawing/2014/main" id="{972D5E19-D092-B343-11D1-3A8BDC75A2F3}"/>
              </a:ext>
              <a:ext uri="{C183D7F6-B498-43B3-948B-1728B52AA6E4}">
                <adec:decorative xmlns:adec="http://schemas.microsoft.com/office/drawing/2017/decorative" val="1"/>
              </a:ext>
            </a:extLst>
          </p:cNvPr>
          <p:cNvSpPr/>
          <p:nvPr/>
        </p:nvSpPr>
        <p:spPr bwMode="auto">
          <a:xfrm flipH="1">
            <a:off x="7696211" y="1086486"/>
            <a:ext cx="3564000" cy="1870375"/>
          </a:xfrm>
          <a:prstGeom prst="parallelogram">
            <a:avLst>
              <a:gd name="adj" fmla="val 20412"/>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sp>
        <p:nvSpPr>
          <p:cNvPr id="232" name="BP Panel">
            <a:extLst>
              <a:ext uri="{FF2B5EF4-FFF2-40B4-BE49-F238E27FC236}">
                <a16:creationId xmlns:a16="http://schemas.microsoft.com/office/drawing/2014/main" id="{888FEB73-6D87-D599-5BC8-5EB5A21B936A}"/>
              </a:ext>
              <a:ext uri="{C183D7F6-B498-43B3-948B-1728B52AA6E4}">
                <adec:decorative xmlns:adec="http://schemas.microsoft.com/office/drawing/2017/decorative" val="1"/>
              </a:ext>
            </a:extLst>
          </p:cNvPr>
          <p:cNvSpPr/>
          <p:nvPr/>
        </p:nvSpPr>
        <p:spPr bwMode="auto">
          <a:xfrm>
            <a:off x="4476000" y="1093591"/>
            <a:ext cx="3240000" cy="1870375"/>
          </a:xfrm>
          <a:prstGeom prst="rect">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sp>
        <p:nvSpPr>
          <p:cNvPr id="231" name="MW Panel">
            <a:extLst>
              <a:ext uri="{FF2B5EF4-FFF2-40B4-BE49-F238E27FC236}">
                <a16:creationId xmlns:a16="http://schemas.microsoft.com/office/drawing/2014/main" id="{60FB54FE-7D31-8D85-B0BB-8917F200CD0B}"/>
              </a:ext>
              <a:ext uri="{C183D7F6-B498-43B3-948B-1728B52AA6E4}">
                <adec:decorative xmlns:adec="http://schemas.microsoft.com/office/drawing/2017/decorative" val="1"/>
              </a:ext>
            </a:extLst>
          </p:cNvPr>
          <p:cNvSpPr/>
          <p:nvPr/>
        </p:nvSpPr>
        <p:spPr bwMode="auto">
          <a:xfrm>
            <a:off x="896870" y="1093591"/>
            <a:ext cx="3600000" cy="1870375"/>
          </a:xfrm>
          <a:prstGeom prst="parallelogram">
            <a:avLst>
              <a:gd name="adj" fmla="val 20956"/>
            </a:avLst>
          </a:prstGeom>
          <a:solidFill>
            <a:schemeClr val="tx1">
              <a:lumMod val="95000"/>
            </a:schemeClr>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3</a:t>
            </a:r>
          </a:p>
        </p:txBody>
      </p:sp>
      <p:grpSp>
        <p:nvGrpSpPr>
          <p:cNvPr id="165" name="MW ICons">
            <a:extLst>
              <a:ext uri="{FF2B5EF4-FFF2-40B4-BE49-F238E27FC236}">
                <a16:creationId xmlns:a16="http://schemas.microsoft.com/office/drawing/2014/main" id="{773AF054-892A-8497-B1CE-2A05A3B33A8A}"/>
              </a:ext>
            </a:extLst>
          </p:cNvPr>
          <p:cNvGrpSpPr/>
          <p:nvPr/>
        </p:nvGrpSpPr>
        <p:grpSpPr>
          <a:xfrm>
            <a:off x="1119278" y="1778120"/>
            <a:ext cx="3030684" cy="559212"/>
            <a:chOff x="1119278" y="1737480"/>
            <a:chExt cx="3030684" cy="559212"/>
          </a:xfrm>
        </p:grpSpPr>
        <p:pic>
          <p:nvPicPr>
            <p:cNvPr id="166" name="Picture 6">
              <a:extLst>
                <a:ext uri="{FF2B5EF4-FFF2-40B4-BE49-F238E27FC236}">
                  <a16:creationId xmlns:a16="http://schemas.microsoft.com/office/drawing/2014/main" id="{50C3D612-D259-5404-5549-54C5789BC5E5}"/>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p:blipFill>
          <p:spPr bwMode="auto">
            <a:xfrm>
              <a:off x="2535264" y="1863480"/>
              <a:ext cx="191309" cy="180000"/>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a:extLst>
                <a:ext uri="{FF2B5EF4-FFF2-40B4-BE49-F238E27FC236}">
                  <a16:creationId xmlns:a16="http://schemas.microsoft.com/office/drawing/2014/main" id="{2E85D668-C85E-B7BC-7DD7-65AF1F6185C9}"/>
                </a:ext>
                <a:ext uri="{C183D7F6-B498-43B3-948B-1728B52AA6E4}">
                  <adec:decorative xmlns:adec="http://schemas.microsoft.com/office/drawing/2017/decorative" val="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p:blipFill>
          <p:spPr bwMode="auto">
            <a:xfrm>
              <a:off x="1196233" y="1845480"/>
              <a:ext cx="216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4">
              <a:extLst>
                <a:ext uri="{FF2B5EF4-FFF2-40B4-BE49-F238E27FC236}">
                  <a16:creationId xmlns:a16="http://schemas.microsoft.com/office/drawing/2014/main" id="{65F0A7D6-66B2-97B2-B6AD-448A6A517FEF}"/>
                </a:ext>
                <a:ext uri="{C183D7F6-B498-43B3-948B-1728B52AA6E4}">
                  <adec:decorative xmlns:adec="http://schemas.microsoft.com/office/drawing/2017/decorative" val="1"/>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rcRect/>
            <a:stretch/>
          </p:blipFill>
          <p:spPr bwMode="auto">
            <a:xfrm>
              <a:off x="1527510" y="1755480"/>
              <a:ext cx="396000" cy="39600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a:extLst>
                <a:ext uri="{FF2B5EF4-FFF2-40B4-BE49-F238E27FC236}">
                  <a16:creationId xmlns:a16="http://schemas.microsoft.com/office/drawing/2014/main" id="{D445C343-F9CD-9B3C-6FBD-7DF2C5E9EDB5}"/>
                </a:ext>
                <a:ext uri="{C183D7F6-B498-43B3-948B-1728B52AA6E4}">
                  <adec:decorative xmlns:adec="http://schemas.microsoft.com/office/drawing/2017/decorative" val="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p:blipFill>
          <p:spPr bwMode="auto">
            <a:xfrm>
              <a:off x="2902810" y="1755481"/>
              <a:ext cx="396000" cy="396000"/>
            </a:xfrm>
            <a:prstGeom prst="rect">
              <a:avLst/>
            </a:prstGeom>
            <a:noFill/>
            <a:extLst>
              <a:ext uri="{909E8E84-426E-40DD-AFC4-6F175D3DCCD1}">
                <a14:hiddenFill xmlns:a14="http://schemas.microsoft.com/office/drawing/2010/main">
                  <a:solidFill>
                    <a:srgbClr val="FFFFFF"/>
                  </a:solidFill>
                </a14:hiddenFill>
              </a:ext>
            </a:extLst>
          </p:spPr>
        </p:pic>
        <p:pic>
          <p:nvPicPr>
            <p:cNvPr id="170" name="Graphic 279">
              <a:extLst>
                <a:ext uri="{FF2B5EF4-FFF2-40B4-BE49-F238E27FC236}">
                  <a16:creationId xmlns:a16="http://schemas.microsoft.com/office/drawing/2014/main" id="{225FD213-4734-C744-98BC-5304197CDCE4}"/>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1947347" y="1737480"/>
              <a:ext cx="432000" cy="432000"/>
            </a:xfrm>
            <a:prstGeom prst="rect">
              <a:avLst/>
            </a:prstGeom>
          </p:spPr>
        </p:pic>
        <p:pic>
          <p:nvPicPr>
            <p:cNvPr id="171" name="Picture 170">
              <a:extLst>
                <a:ext uri="{FF2B5EF4-FFF2-40B4-BE49-F238E27FC236}">
                  <a16:creationId xmlns:a16="http://schemas.microsoft.com/office/drawing/2014/main" id="{6AD42E66-0FD6-4D23-1479-1C9768577083}"/>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3718426" y="1755480"/>
              <a:ext cx="396000" cy="396000"/>
            </a:xfrm>
            <a:prstGeom prst="rect">
              <a:avLst/>
            </a:prstGeom>
            <a:ln w="2183" cap="flat">
              <a:noFill/>
              <a:prstDash val="solid"/>
              <a:miter/>
            </a:ln>
          </p:spPr>
        </p:pic>
        <p:pic>
          <p:nvPicPr>
            <p:cNvPr id="172" name="Picture 171" descr="A green square with white x on it&#10;&#10;Description automatically generated">
              <a:extLst>
                <a:ext uri="{FF2B5EF4-FFF2-40B4-BE49-F238E27FC236}">
                  <a16:creationId xmlns:a16="http://schemas.microsoft.com/office/drawing/2014/main" id="{59C9CEC4-93FC-B79F-337B-0DDC1B44421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393767" y="1853870"/>
              <a:ext cx="199223" cy="199223"/>
            </a:xfrm>
            <a:prstGeom prst="rect">
              <a:avLst/>
            </a:prstGeom>
            <a:effectLst/>
          </p:spPr>
        </p:pic>
        <p:sp>
          <p:nvSpPr>
            <p:cNvPr id="173" name="Rectangle 1231">
              <a:extLst>
                <a:ext uri="{FF2B5EF4-FFF2-40B4-BE49-F238E27FC236}">
                  <a16:creationId xmlns:a16="http://schemas.microsoft.com/office/drawing/2014/main" id="{904BDDC0-77D6-8A6C-F2F0-68DD001143E0}"/>
                </a:ext>
              </a:extLst>
            </p:cNvPr>
            <p:cNvSpPr>
              <a:spLocks/>
            </p:cNvSpPr>
            <p:nvPr/>
          </p:nvSpPr>
          <p:spPr>
            <a:xfrm>
              <a:off x="2390822" y="2173581"/>
              <a:ext cx="533800"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PowerPoint</a:t>
              </a:r>
            </a:p>
          </p:txBody>
        </p:sp>
        <p:sp>
          <p:nvSpPr>
            <p:cNvPr id="174" name="Rectangle 1231">
              <a:extLst>
                <a:ext uri="{FF2B5EF4-FFF2-40B4-BE49-F238E27FC236}">
                  <a16:creationId xmlns:a16="http://schemas.microsoft.com/office/drawing/2014/main" id="{9BAFB55B-831C-EFBD-EA02-210E05400ED7}"/>
                </a:ext>
              </a:extLst>
            </p:cNvPr>
            <p:cNvSpPr>
              <a:spLocks/>
            </p:cNvSpPr>
            <p:nvPr/>
          </p:nvSpPr>
          <p:spPr>
            <a:xfrm>
              <a:off x="1119278" y="2173581"/>
              <a:ext cx="339837"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Copilot</a:t>
              </a:r>
            </a:p>
          </p:txBody>
        </p:sp>
        <p:sp>
          <p:nvSpPr>
            <p:cNvPr id="175" name="Rectangle 1231">
              <a:extLst>
                <a:ext uri="{FF2B5EF4-FFF2-40B4-BE49-F238E27FC236}">
                  <a16:creationId xmlns:a16="http://schemas.microsoft.com/office/drawing/2014/main" id="{5E509EAB-848D-C116-388D-4B7FEB943F34}"/>
                </a:ext>
              </a:extLst>
            </p:cNvPr>
            <p:cNvSpPr>
              <a:spLocks/>
            </p:cNvSpPr>
            <p:nvPr/>
          </p:nvSpPr>
          <p:spPr>
            <a:xfrm>
              <a:off x="1539166" y="2173581"/>
              <a:ext cx="376705"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Outlook</a:t>
              </a:r>
            </a:p>
          </p:txBody>
        </p:sp>
        <p:sp>
          <p:nvSpPr>
            <p:cNvPr id="176" name="Rectangle 1236">
              <a:extLst>
                <a:ext uri="{FF2B5EF4-FFF2-40B4-BE49-F238E27FC236}">
                  <a16:creationId xmlns:a16="http://schemas.microsoft.com/office/drawing/2014/main" id="{AD87E388-352A-943E-6651-6047F1C67640}"/>
                </a:ext>
              </a:extLst>
            </p:cNvPr>
            <p:cNvSpPr>
              <a:spLocks/>
            </p:cNvSpPr>
            <p:nvPr/>
          </p:nvSpPr>
          <p:spPr>
            <a:xfrm>
              <a:off x="3004263" y="2173581"/>
              <a:ext cx="261289"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Word</a:t>
              </a:r>
            </a:p>
          </p:txBody>
        </p:sp>
        <p:sp>
          <p:nvSpPr>
            <p:cNvPr id="177" name="Rectangle 1236">
              <a:extLst>
                <a:ext uri="{FF2B5EF4-FFF2-40B4-BE49-F238E27FC236}">
                  <a16:creationId xmlns:a16="http://schemas.microsoft.com/office/drawing/2014/main" id="{EF1AF5EE-E92E-7B74-BF57-5EF85DA4B073}"/>
                </a:ext>
              </a:extLst>
            </p:cNvPr>
            <p:cNvSpPr>
              <a:spLocks/>
            </p:cNvSpPr>
            <p:nvPr/>
          </p:nvSpPr>
          <p:spPr>
            <a:xfrm>
              <a:off x="1995922" y="2173581"/>
              <a:ext cx="299761"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Teams</a:t>
              </a:r>
            </a:p>
          </p:txBody>
        </p:sp>
        <p:sp>
          <p:nvSpPr>
            <p:cNvPr id="178" name="Rectangle 1231">
              <a:extLst>
                <a:ext uri="{FF2B5EF4-FFF2-40B4-BE49-F238E27FC236}">
                  <a16:creationId xmlns:a16="http://schemas.microsoft.com/office/drawing/2014/main" id="{834ED1ED-7AF2-80B1-020C-0AB176236266}"/>
                </a:ext>
              </a:extLst>
            </p:cNvPr>
            <p:cNvSpPr>
              <a:spLocks/>
            </p:cNvSpPr>
            <p:nvPr/>
          </p:nvSpPr>
          <p:spPr>
            <a:xfrm>
              <a:off x="3645016" y="2173581"/>
              <a:ext cx="504946"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SharePoint</a:t>
              </a:r>
            </a:p>
          </p:txBody>
        </p:sp>
        <p:sp>
          <p:nvSpPr>
            <p:cNvPr id="179" name="Rectangle 1236">
              <a:extLst>
                <a:ext uri="{FF2B5EF4-FFF2-40B4-BE49-F238E27FC236}">
                  <a16:creationId xmlns:a16="http://schemas.microsoft.com/office/drawing/2014/main" id="{C11A45F3-6EA9-E61B-569D-68C7B970E54A}"/>
                </a:ext>
              </a:extLst>
            </p:cNvPr>
            <p:cNvSpPr>
              <a:spLocks/>
            </p:cNvSpPr>
            <p:nvPr/>
          </p:nvSpPr>
          <p:spPr>
            <a:xfrm>
              <a:off x="3355763" y="2173581"/>
              <a:ext cx="234038" cy="123111"/>
            </a:xfrm>
            <a:prstGeom prst="rect">
              <a:avLst/>
            </a:prstGeom>
          </p:spPr>
          <p:txBody>
            <a:bodyPr wrap="none" lIns="0" tIns="0" rIns="0" bIns="0">
              <a:sp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Excel</a:t>
              </a:r>
            </a:p>
          </p:txBody>
        </p:sp>
      </p:grpSp>
      <p:grpSp>
        <p:nvGrpSpPr>
          <p:cNvPr id="193" name="CC Icons">
            <a:extLst>
              <a:ext uri="{FF2B5EF4-FFF2-40B4-BE49-F238E27FC236}">
                <a16:creationId xmlns:a16="http://schemas.microsoft.com/office/drawing/2014/main" id="{38C7338F-96F4-4AB7-5E83-DAF281E376C8}"/>
              </a:ext>
            </a:extLst>
          </p:cNvPr>
          <p:cNvGrpSpPr/>
          <p:nvPr/>
        </p:nvGrpSpPr>
        <p:grpSpPr>
          <a:xfrm>
            <a:off x="8398701" y="1852984"/>
            <a:ext cx="2337249" cy="529371"/>
            <a:chOff x="8398701" y="1812344"/>
            <a:chExt cx="2337249" cy="529371"/>
          </a:xfrm>
        </p:grpSpPr>
        <p:sp>
          <p:nvSpPr>
            <p:cNvPr id="194" name="Graphic 11">
              <a:extLst>
                <a:ext uri="{FF2B5EF4-FFF2-40B4-BE49-F238E27FC236}">
                  <a16:creationId xmlns:a16="http://schemas.microsoft.com/office/drawing/2014/main" id="{A5ABA80C-B9A1-94AE-AA5A-5DE836DBE45B}"/>
                </a:ext>
              </a:extLst>
            </p:cNvPr>
            <p:cNvSpPr/>
            <p:nvPr/>
          </p:nvSpPr>
          <p:spPr>
            <a:xfrm>
              <a:off x="9466569" y="1812344"/>
              <a:ext cx="178867" cy="249136"/>
            </a:xfrm>
            <a:custGeom>
              <a:avLst/>
              <a:gdLst>
                <a:gd name="connsiteX0" fmla="*/ 0 w 254602"/>
                <a:gd name="connsiteY0" fmla="*/ 127301 h 354625"/>
                <a:gd name="connsiteX1" fmla="*/ 127301 w 254602"/>
                <a:gd name="connsiteY1" fmla="*/ 0 h 354625"/>
                <a:gd name="connsiteX2" fmla="*/ 254603 w 254602"/>
                <a:gd name="connsiteY2" fmla="*/ 127301 h 354625"/>
                <a:gd name="connsiteX3" fmla="*/ 254603 w 254602"/>
                <a:gd name="connsiteY3" fmla="*/ 218231 h 354625"/>
                <a:gd name="connsiteX4" fmla="*/ 218231 w 254602"/>
                <a:gd name="connsiteY4" fmla="*/ 254603 h 354625"/>
                <a:gd name="connsiteX5" fmla="*/ 181859 w 254602"/>
                <a:gd name="connsiteY5" fmla="*/ 254603 h 354625"/>
                <a:gd name="connsiteX6" fmla="*/ 163673 w 254602"/>
                <a:gd name="connsiteY6" fmla="*/ 236417 h 354625"/>
                <a:gd name="connsiteX7" fmla="*/ 163673 w 254602"/>
                <a:gd name="connsiteY7" fmla="*/ 163673 h 354625"/>
                <a:gd name="connsiteX8" fmla="*/ 181859 w 254602"/>
                <a:gd name="connsiteY8" fmla="*/ 145487 h 354625"/>
                <a:gd name="connsiteX9" fmla="*/ 227324 w 254602"/>
                <a:gd name="connsiteY9" fmla="*/ 145487 h 354625"/>
                <a:gd name="connsiteX10" fmla="*/ 227324 w 254602"/>
                <a:gd name="connsiteY10" fmla="*/ 127301 h 354625"/>
                <a:gd name="connsiteX11" fmla="*/ 127301 w 254602"/>
                <a:gd name="connsiteY11" fmla="*/ 27279 h 354625"/>
                <a:gd name="connsiteX12" fmla="*/ 27279 w 254602"/>
                <a:gd name="connsiteY12" fmla="*/ 127301 h 354625"/>
                <a:gd name="connsiteX13" fmla="*/ 27279 w 254602"/>
                <a:gd name="connsiteY13" fmla="*/ 145487 h 354625"/>
                <a:gd name="connsiteX14" fmla="*/ 72744 w 254602"/>
                <a:gd name="connsiteY14" fmla="*/ 145487 h 354625"/>
                <a:gd name="connsiteX15" fmla="*/ 90930 w 254602"/>
                <a:gd name="connsiteY15" fmla="*/ 163673 h 354625"/>
                <a:gd name="connsiteX16" fmla="*/ 90930 w 254602"/>
                <a:gd name="connsiteY16" fmla="*/ 236417 h 354625"/>
                <a:gd name="connsiteX17" fmla="*/ 72744 w 254602"/>
                <a:gd name="connsiteY17" fmla="*/ 254603 h 354625"/>
                <a:gd name="connsiteX18" fmla="*/ 36372 w 254602"/>
                <a:gd name="connsiteY18" fmla="*/ 254603 h 354625"/>
                <a:gd name="connsiteX19" fmla="*/ 27279 w 254602"/>
                <a:gd name="connsiteY19" fmla="*/ 253457 h 354625"/>
                <a:gd name="connsiteX20" fmla="*/ 27279 w 254602"/>
                <a:gd name="connsiteY20" fmla="*/ 259149 h 354625"/>
                <a:gd name="connsiteX21" fmla="*/ 65396 w 254602"/>
                <a:gd name="connsiteY21" fmla="*/ 299973 h 354625"/>
                <a:gd name="connsiteX22" fmla="*/ 68197 w 254602"/>
                <a:gd name="connsiteY22" fmla="*/ 300068 h 354625"/>
                <a:gd name="connsiteX23" fmla="*/ 88707 w 254602"/>
                <a:gd name="connsiteY23" fmla="*/ 300082 h 354625"/>
                <a:gd name="connsiteX24" fmla="*/ 127301 w 254602"/>
                <a:gd name="connsiteY24" fmla="*/ 272789 h 354625"/>
                <a:gd name="connsiteX25" fmla="*/ 168220 w 254602"/>
                <a:gd name="connsiteY25" fmla="*/ 313707 h 354625"/>
                <a:gd name="connsiteX26" fmla="*/ 127301 w 254602"/>
                <a:gd name="connsiteY26" fmla="*/ 354625 h 354625"/>
                <a:gd name="connsiteX27" fmla="*/ 88713 w 254602"/>
                <a:gd name="connsiteY27" fmla="*/ 327352 h 354625"/>
                <a:gd name="connsiteX28" fmla="*/ 68197 w 254602"/>
                <a:gd name="connsiteY28" fmla="*/ 327347 h 354625"/>
                <a:gd name="connsiteX29" fmla="*/ 95 w 254602"/>
                <a:gd name="connsiteY29" fmla="*/ 262772 h 354625"/>
                <a:gd name="connsiteX30" fmla="*/ 0 w 254602"/>
                <a:gd name="connsiteY30" fmla="*/ 259149 h 354625"/>
                <a:gd name="connsiteX31" fmla="*/ 0 w 254602"/>
                <a:gd name="connsiteY31" fmla="*/ 127301 h 3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4602" h="354625">
                  <a:moveTo>
                    <a:pt x="0" y="127301"/>
                  </a:moveTo>
                  <a:cubicBezTo>
                    <a:pt x="0" y="56995"/>
                    <a:pt x="56995" y="0"/>
                    <a:pt x="127301" y="0"/>
                  </a:cubicBezTo>
                  <a:cubicBezTo>
                    <a:pt x="197608" y="0"/>
                    <a:pt x="254603" y="56995"/>
                    <a:pt x="254603" y="127301"/>
                  </a:cubicBezTo>
                  <a:lnTo>
                    <a:pt x="254603" y="218231"/>
                  </a:lnTo>
                  <a:cubicBezTo>
                    <a:pt x="254603" y="238319"/>
                    <a:pt x="238319" y="254603"/>
                    <a:pt x="218231" y="254603"/>
                  </a:cubicBezTo>
                  <a:lnTo>
                    <a:pt x="181859" y="254603"/>
                  </a:lnTo>
                  <a:cubicBezTo>
                    <a:pt x="171815" y="254603"/>
                    <a:pt x="163673" y="246461"/>
                    <a:pt x="163673" y="236417"/>
                  </a:cubicBezTo>
                  <a:lnTo>
                    <a:pt x="163673" y="163673"/>
                  </a:lnTo>
                  <a:cubicBezTo>
                    <a:pt x="163673" y="153629"/>
                    <a:pt x="171815" y="145487"/>
                    <a:pt x="181859" y="145487"/>
                  </a:cubicBezTo>
                  <a:lnTo>
                    <a:pt x="227324" y="145487"/>
                  </a:lnTo>
                  <a:lnTo>
                    <a:pt x="227324" y="127301"/>
                  </a:lnTo>
                  <a:cubicBezTo>
                    <a:pt x="227324" y="72060"/>
                    <a:pt x="182543" y="27279"/>
                    <a:pt x="127301" y="27279"/>
                  </a:cubicBezTo>
                  <a:cubicBezTo>
                    <a:pt x="72060" y="27279"/>
                    <a:pt x="27279" y="72060"/>
                    <a:pt x="27279" y="127301"/>
                  </a:cubicBezTo>
                  <a:lnTo>
                    <a:pt x="27279" y="145487"/>
                  </a:lnTo>
                  <a:lnTo>
                    <a:pt x="72744" y="145487"/>
                  </a:lnTo>
                  <a:cubicBezTo>
                    <a:pt x="82787" y="145487"/>
                    <a:pt x="90930" y="153629"/>
                    <a:pt x="90930" y="163673"/>
                  </a:cubicBezTo>
                  <a:lnTo>
                    <a:pt x="90930" y="236417"/>
                  </a:lnTo>
                  <a:cubicBezTo>
                    <a:pt x="90930" y="246461"/>
                    <a:pt x="82787" y="254603"/>
                    <a:pt x="72744" y="254603"/>
                  </a:cubicBezTo>
                  <a:lnTo>
                    <a:pt x="36372" y="254603"/>
                  </a:lnTo>
                  <a:cubicBezTo>
                    <a:pt x="33232" y="254603"/>
                    <a:pt x="30185" y="254205"/>
                    <a:pt x="27279" y="253457"/>
                  </a:cubicBezTo>
                  <a:lnTo>
                    <a:pt x="27279" y="259149"/>
                  </a:lnTo>
                  <a:cubicBezTo>
                    <a:pt x="27279" y="280807"/>
                    <a:pt x="44104" y="298533"/>
                    <a:pt x="65396" y="299973"/>
                  </a:cubicBezTo>
                  <a:lnTo>
                    <a:pt x="68197" y="300068"/>
                  </a:lnTo>
                  <a:lnTo>
                    <a:pt x="88707" y="300082"/>
                  </a:lnTo>
                  <a:cubicBezTo>
                    <a:pt x="94319" y="284182"/>
                    <a:pt x="109479" y="272789"/>
                    <a:pt x="127301" y="272789"/>
                  </a:cubicBezTo>
                  <a:cubicBezTo>
                    <a:pt x="149899" y="272789"/>
                    <a:pt x="168220" y="291109"/>
                    <a:pt x="168220" y="313707"/>
                  </a:cubicBezTo>
                  <a:cubicBezTo>
                    <a:pt x="168220" y="336305"/>
                    <a:pt x="149899" y="354625"/>
                    <a:pt x="127301" y="354625"/>
                  </a:cubicBezTo>
                  <a:cubicBezTo>
                    <a:pt x="109486" y="354625"/>
                    <a:pt x="94332" y="343241"/>
                    <a:pt x="88713" y="327352"/>
                  </a:cubicBezTo>
                  <a:lnTo>
                    <a:pt x="68197" y="327347"/>
                  </a:lnTo>
                  <a:cubicBezTo>
                    <a:pt x="31748" y="327347"/>
                    <a:pt x="1977" y="298751"/>
                    <a:pt x="95" y="262772"/>
                  </a:cubicBezTo>
                  <a:lnTo>
                    <a:pt x="0" y="259149"/>
                  </a:lnTo>
                  <a:lnTo>
                    <a:pt x="0" y="127301"/>
                  </a:lnTo>
                  <a:close/>
                </a:path>
              </a:pathLst>
            </a:custGeom>
            <a:gradFill flip="none" rotWithShape="1">
              <a:gsLst>
                <a:gs pos="0">
                  <a:srgbClr val="0078D4"/>
                </a:gs>
                <a:gs pos="95000">
                  <a:srgbClr val="8661C5"/>
                </a:gs>
              </a:gsLst>
              <a:lin ang="2700000" scaled="1"/>
              <a:tileRect/>
            </a:gradFill>
            <a:effectLst/>
          </p:spPr>
          <p:txBody>
            <a:bodyPr wrap="square" lIns="91440" tIns="45720" rIns="91440" bIns="4572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gradFill flip="none" rotWithShape="1">
                  <a:gsLst>
                    <a:gs pos="0">
                      <a:srgbClr val="000000"/>
                    </a:gs>
                    <a:gs pos="100000">
                      <a:srgbClr val="000000"/>
                    </a:gs>
                  </a:gsLst>
                  <a:lin ang="2700000" scaled="1"/>
                  <a:tileRect/>
                </a:gradFill>
                <a:effectLst/>
                <a:uLnTx/>
                <a:uFillTx/>
                <a:latin typeface="Segoe UI Semibold"/>
                <a:ea typeface="+mn-ea"/>
                <a:cs typeface="+mn-cs"/>
              </a:endParaRPr>
            </a:p>
          </p:txBody>
        </p:sp>
        <p:sp>
          <p:nvSpPr>
            <p:cNvPr id="226" name="Graphic 12" descr="Icon of two speech bubbles">
              <a:extLst>
                <a:ext uri="{FF2B5EF4-FFF2-40B4-BE49-F238E27FC236}">
                  <a16:creationId xmlns:a16="http://schemas.microsoft.com/office/drawing/2014/main" id="{C7DD42AA-121D-A498-FD5D-BB31F4A623B5}"/>
                </a:ext>
              </a:extLst>
            </p:cNvPr>
            <p:cNvSpPr>
              <a:spLocks noChangeAspect="1"/>
            </p:cNvSpPr>
            <p:nvPr/>
          </p:nvSpPr>
          <p:spPr>
            <a:xfrm>
              <a:off x="8597693" y="1841760"/>
              <a:ext cx="216000" cy="193891"/>
            </a:xfrm>
            <a:custGeom>
              <a:avLst/>
              <a:gdLst>
                <a:gd name="connsiteX0" fmla="*/ 71438 w 191086"/>
                <a:gd name="connsiteY0" fmla="*/ 0 h 171528"/>
                <a:gd name="connsiteX1" fmla="*/ 0 w 191086"/>
                <a:gd name="connsiteY1" fmla="*/ 71438 h 171528"/>
                <a:gd name="connsiteX2" fmla="*/ 6668 w 191086"/>
                <a:gd name="connsiteY2" fmla="*/ 101632 h 171528"/>
                <a:gd name="connsiteX3" fmla="*/ 191 w 191086"/>
                <a:gd name="connsiteY3" fmla="*/ 131636 h 171528"/>
                <a:gd name="connsiteX4" fmla="*/ 11144 w 191086"/>
                <a:gd name="connsiteY4" fmla="*/ 142780 h 171528"/>
                <a:gd name="connsiteX5" fmla="*/ 42005 w 191086"/>
                <a:gd name="connsiteY5" fmla="*/ 136589 h 171528"/>
                <a:gd name="connsiteX6" fmla="*/ 71438 w 191086"/>
                <a:gd name="connsiteY6" fmla="*/ 142875 h 171528"/>
                <a:gd name="connsiteX7" fmla="*/ 142875 w 191086"/>
                <a:gd name="connsiteY7" fmla="*/ 71438 h 171528"/>
                <a:gd name="connsiteX8" fmla="*/ 71438 w 191086"/>
                <a:gd name="connsiteY8" fmla="*/ 0 h 171528"/>
                <a:gd name="connsiteX9" fmla="*/ 71057 w 191086"/>
                <a:gd name="connsiteY9" fmla="*/ 152400 h 171528"/>
                <a:gd name="connsiteX10" fmla="*/ 119634 w 191086"/>
                <a:gd name="connsiteY10" fmla="*/ 171450 h 171528"/>
                <a:gd name="connsiteX11" fmla="*/ 149066 w 191086"/>
                <a:gd name="connsiteY11" fmla="*/ 165164 h 171528"/>
                <a:gd name="connsiteX12" fmla="*/ 176784 w 191086"/>
                <a:gd name="connsiteY12" fmla="*/ 171260 h 171528"/>
                <a:gd name="connsiteX13" fmla="*/ 190786 w 191086"/>
                <a:gd name="connsiteY13" fmla="*/ 156972 h 171528"/>
                <a:gd name="connsiteX14" fmla="*/ 184404 w 191086"/>
                <a:gd name="connsiteY14" fmla="*/ 130302 h 171528"/>
                <a:gd name="connsiteX15" fmla="*/ 191072 w 191086"/>
                <a:gd name="connsiteY15" fmla="*/ 100108 h 171528"/>
                <a:gd name="connsiteX16" fmla="*/ 142970 w 191086"/>
                <a:gd name="connsiteY16" fmla="*/ 32576 h 171528"/>
                <a:gd name="connsiteX17" fmla="*/ 150590 w 191086"/>
                <a:gd name="connsiteY17" fmla="*/ 52102 h 171528"/>
                <a:gd name="connsiteX18" fmla="*/ 176784 w 191086"/>
                <a:gd name="connsiteY18" fmla="*/ 100108 h 171528"/>
                <a:gd name="connsiteX19" fmla="*/ 170498 w 191086"/>
                <a:gd name="connsiteY19" fmla="*/ 126302 h 171528"/>
                <a:gd name="connsiteX20" fmla="*/ 169259 w 191086"/>
                <a:gd name="connsiteY20" fmla="*/ 128683 h 171528"/>
                <a:gd name="connsiteX21" fmla="*/ 169926 w 191086"/>
                <a:gd name="connsiteY21" fmla="*/ 131350 h 171528"/>
                <a:gd name="connsiteX22" fmla="*/ 176022 w 191086"/>
                <a:gd name="connsiteY22" fmla="*/ 156591 h 171528"/>
                <a:gd name="connsiteX23" fmla="*/ 149924 w 191086"/>
                <a:gd name="connsiteY23" fmla="*/ 150781 h 171528"/>
                <a:gd name="connsiteX24" fmla="*/ 147447 w 191086"/>
                <a:gd name="connsiteY24" fmla="*/ 150209 h 171528"/>
                <a:gd name="connsiteX25" fmla="*/ 145161 w 191086"/>
                <a:gd name="connsiteY25" fmla="*/ 151352 h 171528"/>
                <a:gd name="connsiteX26" fmla="*/ 119729 w 191086"/>
                <a:gd name="connsiteY26" fmla="*/ 157353 h 171528"/>
                <a:gd name="connsiteX27" fmla="*/ 91916 w 191086"/>
                <a:gd name="connsiteY27" fmla="*/ 150114 h 171528"/>
                <a:gd name="connsiteX28" fmla="*/ 72104 w 191086"/>
                <a:gd name="connsiteY28" fmla="*/ 152591 h 171528"/>
                <a:gd name="connsiteX29" fmla="*/ 71152 w 191086"/>
                <a:gd name="connsiteY29" fmla="*/ 152591 h 17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1086" h="171528">
                  <a:moveTo>
                    <a:pt x="71438" y="0"/>
                  </a:moveTo>
                  <a:cubicBezTo>
                    <a:pt x="32004" y="0"/>
                    <a:pt x="0" y="32004"/>
                    <a:pt x="0" y="71438"/>
                  </a:cubicBezTo>
                  <a:cubicBezTo>
                    <a:pt x="0" y="82201"/>
                    <a:pt x="2381" y="92488"/>
                    <a:pt x="6668" y="101632"/>
                  </a:cubicBezTo>
                  <a:cubicBezTo>
                    <a:pt x="3810" y="113348"/>
                    <a:pt x="1334" y="125825"/>
                    <a:pt x="191" y="131636"/>
                  </a:cubicBezTo>
                  <a:cubicBezTo>
                    <a:pt x="-1048" y="138208"/>
                    <a:pt x="4667" y="143923"/>
                    <a:pt x="11144" y="142780"/>
                  </a:cubicBezTo>
                  <a:cubicBezTo>
                    <a:pt x="17050" y="141732"/>
                    <a:pt x="30004" y="139351"/>
                    <a:pt x="42005" y="136589"/>
                  </a:cubicBezTo>
                  <a:cubicBezTo>
                    <a:pt x="50959" y="140684"/>
                    <a:pt x="60960" y="142875"/>
                    <a:pt x="71438" y="142875"/>
                  </a:cubicBezTo>
                  <a:cubicBezTo>
                    <a:pt x="110871" y="142875"/>
                    <a:pt x="142875" y="110871"/>
                    <a:pt x="142875" y="71438"/>
                  </a:cubicBezTo>
                  <a:cubicBezTo>
                    <a:pt x="142875" y="32004"/>
                    <a:pt x="110871" y="0"/>
                    <a:pt x="71438" y="0"/>
                  </a:cubicBezTo>
                  <a:close/>
                  <a:moveTo>
                    <a:pt x="71057" y="152400"/>
                  </a:moveTo>
                  <a:cubicBezTo>
                    <a:pt x="83820" y="164211"/>
                    <a:pt x="100870" y="171450"/>
                    <a:pt x="119634" y="171450"/>
                  </a:cubicBezTo>
                  <a:cubicBezTo>
                    <a:pt x="130112" y="171450"/>
                    <a:pt x="140113" y="169164"/>
                    <a:pt x="149066" y="165164"/>
                  </a:cubicBezTo>
                  <a:cubicBezTo>
                    <a:pt x="158972" y="167450"/>
                    <a:pt x="169926" y="169831"/>
                    <a:pt x="176784" y="171260"/>
                  </a:cubicBezTo>
                  <a:cubicBezTo>
                    <a:pt x="185261" y="173069"/>
                    <a:pt x="192691" y="165449"/>
                    <a:pt x="190786" y="156972"/>
                  </a:cubicBezTo>
                  <a:cubicBezTo>
                    <a:pt x="189262" y="150305"/>
                    <a:pt x="186785" y="139827"/>
                    <a:pt x="184404" y="130302"/>
                  </a:cubicBezTo>
                  <a:cubicBezTo>
                    <a:pt x="188690" y="121158"/>
                    <a:pt x="191072" y="110871"/>
                    <a:pt x="191072" y="100108"/>
                  </a:cubicBezTo>
                  <a:cubicBezTo>
                    <a:pt x="191072" y="68866"/>
                    <a:pt x="170974" y="42291"/>
                    <a:pt x="142970" y="32576"/>
                  </a:cubicBezTo>
                  <a:cubicBezTo>
                    <a:pt x="146304" y="38672"/>
                    <a:pt x="148876" y="45148"/>
                    <a:pt x="150590" y="52102"/>
                  </a:cubicBezTo>
                  <a:cubicBezTo>
                    <a:pt x="166306" y="62294"/>
                    <a:pt x="176784" y="80010"/>
                    <a:pt x="176784" y="100108"/>
                  </a:cubicBezTo>
                  <a:cubicBezTo>
                    <a:pt x="176784" y="109538"/>
                    <a:pt x="174498" y="118396"/>
                    <a:pt x="170498" y="126302"/>
                  </a:cubicBezTo>
                  <a:lnTo>
                    <a:pt x="169259" y="128683"/>
                  </a:lnTo>
                  <a:lnTo>
                    <a:pt x="169926" y="131350"/>
                  </a:lnTo>
                  <a:cubicBezTo>
                    <a:pt x="172117" y="139922"/>
                    <a:pt x="174403" y="149447"/>
                    <a:pt x="176022" y="156591"/>
                  </a:cubicBezTo>
                  <a:cubicBezTo>
                    <a:pt x="168688" y="155067"/>
                    <a:pt x="158687" y="152876"/>
                    <a:pt x="149924" y="150781"/>
                  </a:cubicBezTo>
                  <a:lnTo>
                    <a:pt x="147447" y="150209"/>
                  </a:lnTo>
                  <a:lnTo>
                    <a:pt x="145161" y="151352"/>
                  </a:lnTo>
                  <a:cubicBezTo>
                    <a:pt x="137541" y="155162"/>
                    <a:pt x="128873" y="157353"/>
                    <a:pt x="119729" y="157353"/>
                  </a:cubicBezTo>
                  <a:cubicBezTo>
                    <a:pt x="109633" y="157353"/>
                    <a:pt x="100203" y="154781"/>
                    <a:pt x="91916" y="150114"/>
                  </a:cubicBezTo>
                  <a:cubicBezTo>
                    <a:pt x="85534" y="151733"/>
                    <a:pt x="78962" y="152591"/>
                    <a:pt x="72104" y="152591"/>
                  </a:cubicBezTo>
                  <a:lnTo>
                    <a:pt x="71152" y="152591"/>
                  </a:lnTo>
                  <a:close/>
                </a:path>
              </a:pathLst>
            </a:custGeom>
            <a:gradFill>
              <a:gsLst>
                <a:gs pos="100000">
                  <a:srgbClr val="006C31"/>
                </a:gs>
                <a:gs pos="0">
                  <a:srgbClr val="00B050"/>
                </a:gs>
              </a:gsLst>
              <a:lin ang="27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
          <p:nvSpPr>
            <p:cNvPr id="227" name="Graphic 12">
              <a:extLst>
                <a:ext uri="{FF2B5EF4-FFF2-40B4-BE49-F238E27FC236}">
                  <a16:creationId xmlns:a16="http://schemas.microsoft.com/office/drawing/2014/main" id="{673E2F5C-C5CB-23E8-DD50-1DF1B344D2A9}"/>
                </a:ext>
              </a:extLst>
            </p:cNvPr>
            <p:cNvSpPr>
              <a:spLocks noChangeAspect="1"/>
            </p:cNvSpPr>
            <p:nvPr/>
          </p:nvSpPr>
          <p:spPr>
            <a:xfrm>
              <a:off x="10286766" y="1850377"/>
              <a:ext cx="214829" cy="214944"/>
            </a:xfrm>
            <a:custGeom>
              <a:avLst/>
              <a:gdLst>
                <a:gd name="connsiteX0" fmla="*/ 161925 w 190500"/>
                <a:gd name="connsiteY0" fmla="*/ 23813 h 190602"/>
                <a:gd name="connsiteX1" fmla="*/ 138113 w 190500"/>
                <a:gd name="connsiteY1" fmla="*/ 47625 h 190602"/>
                <a:gd name="connsiteX2" fmla="*/ 133239 w 190500"/>
                <a:gd name="connsiteY2" fmla="*/ 47126 h 190602"/>
                <a:gd name="connsiteX3" fmla="*/ 121048 w 190500"/>
                <a:gd name="connsiteY3" fmla="*/ 67295 h 190602"/>
                <a:gd name="connsiteX4" fmla="*/ 133350 w 190500"/>
                <a:gd name="connsiteY4" fmla="*/ 95332 h 190602"/>
                <a:gd name="connsiteX5" fmla="*/ 133347 w 190500"/>
                <a:gd name="connsiteY5" fmla="*/ 95782 h 190602"/>
                <a:gd name="connsiteX6" fmla="*/ 133346 w 190500"/>
                <a:gd name="connsiteY6" fmla="*/ 95886 h 190602"/>
                <a:gd name="connsiteX7" fmla="*/ 145693 w 190500"/>
                <a:gd name="connsiteY7" fmla="*/ 98370 h 190602"/>
                <a:gd name="connsiteX8" fmla="*/ 166688 w 190500"/>
                <a:gd name="connsiteY8" fmla="*/ 85807 h 190602"/>
                <a:gd name="connsiteX9" fmla="*/ 190500 w 190500"/>
                <a:gd name="connsiteY9" fmla="*/ 109619 h 190602"/>
                <a:gd name="connsiteX10" fmla="*/ 166688 w 190500"/>
                <a:gd name="connsiteY10" fmla="*/ 133432 h 190602"/>
                <a:gd name="connsiteX11" fmla="*/ 143037 w 190500"/>
                <a:gd name="connsiteY11" fmla="*/ 112410 h 190602"/>
                <a:gd name="connsiteX12" fmla="*/ 130472 w 190500"/>
                <a:gd name="connsiteY12" fmla="*/ 109882 h 190602"/>
                <a:gd name="connsiteX13" fmla="*/ 113869 w 190500"/>
                <a:gd name="connsiteY13" fmla="*/ 128581 h 190602"/>
                <a:gd name="connsiteX14" fmla="*/ 118584 w 190500"/>
                <a:gd name="connsiteY14" fmla="*/ 142982 h 190602"/>
                <a:gd name="connsiteX15" fmla="*/ 118793 w 190500"/>
                <a:gd name="connsiteY15" fmla="*/ 142979 h 190602"/>
                <a:gd name="connsiteX16" fmla="*/ 119063 w 190500"/>
                <a:gd name="connsiteY16" fmla="*/ 142978 h 190602"/>
                <a:gd name="connsiteX17" fmla="*/ 142875 w 190500"/>
                <a:gd name="connsiteY17" fmla="*/ 166790 h 190602"/>
                <a:gd name="connsiteX18" fmla="*/ 119063 w 190500"/>
                <a:gd name="connsiteY18" fmla="*/ 190603 h 190602"/>
                <a:gd name="connsiteX19" fmla="*/ 95250 w 190500"/>
                <a:gd name="connsiteY19" fmla="*/ 166790 h 190602"/>
                <a:gd name="connsiteX20" fmla="*/ 105043 w 190500"/>
                <a:gd name="connsiteY20" fmla="*/ 147539 h 190602"/>
                <a:gd name="connsiteX21" fmla="*/ 100313 w 190500"/>
                <a:gd name="connsiteY21" fmla="*/ 133097 h 190602"/>
                <a:gd name="connsiteX22" fmla="*/ 95250 w 190500"/>
                <a:gd name="connsiteY22" fmla="*/ 133432 h 190602"/>
                <a:gd name="connsiteX23" fmla="*/ 64572 w 190500"/>
                <a:gd name="connsiteY23" fmla="*/ 117929 h 190602"/>
                <a:gd name="connsiteX24" fmla="*/ 47478 w 190500"/>
                <a:gd name="connsiteY24" fmla="*/ 126005 h 190602"/>
                <a:gd name="connsiteX25" fmla="*/ 47625 w 190500"/>
                <a:gd name="connsiteY25" fmla="*/ 128669 h 190602"/>
                <a:gd name="connsiteX26" fmla="*/ 23813 w 190500"/>
                <a:gd name="connsiteY26" fmla="*/ 152482 h 190602"/>
                <a:gd name="connsiteX27" fmla="*/ 0 w 190500"/>
                <a:gd name="connsiteY27" fmla="*/ 128669 h 190602"/>
                <a:gd name="connsiteX28" fmla="*/ 23813 w 190500"/>
                <a:gd name="connsiteY28" fmla="*/ 104857 h 190602"/>
                <a:gd name="connsiteX29" fmla="*/ 41689 w 190500"/>
                <a:gd name="connsiteY29" fmla="*/ 112938 h 190602"/>
                <a:gd name="connsiteX30" fmla="*/ 58399 w 190500"/>
                <a:gd name="connsiteY30" fmla="*/ 105044 h 190602"/>
                <a:gd name="connsiteX31" fmla="*/ 57150 w 190500"/>
                <a:gd name="connsiteY31" fmla="*/ 95332 h 190602"/>
                <a:gd name="connsiteX32" fmla="*/ 65870 w 190500"/>
                <a:gd name="connsiteY32" fmla="*/ 71072 h 190602"/>
                <a:gd name="connsiteX33" fmla="*/ 56424 w 190500"/>
                <a:gd name="connsiteY33" fmla="*/ 60315 h 190602"/>
                <a:gd name="connsiteX34" fmla="*/ 47625 w 190500"/>
                <a:gd name="connsiteY34" fmla="*/ 61994 h 190602"/>
                <a:gd name="connsiteX35" fmla="*/ 23813 w 190500"/>
                <a:gd name="connsiteY35" fmla="*/ 38181 h 190602"/>
                <a:gd name="connsiteX36" fmla="*/ 47625 w 190500"/>
                <a:gd name="connsiteY36" fmla="*/ 14369 h 190602"/>
                <a:gd name="connsiteX37" fmla="*/ 71438 w 190500"/>
                <a:gd name="connsiteY37" fmla="*/ 38181 h 190602"/>
                <a:gd name="connsiteX38" fmla="*/ 67510 w 190500"/>
                <a:gd name="connsiteY38" fmla="*/ 51286 h 190602"/>
                <a:gd name="connsiteX39" fmla="*/ 76872 w 190500"/>
                <a:gd name="connsiteY39" fmla="*/ 61948 h 190602"/>
                <a:gd name="connsiteX40" fmla="*/ 95250 w 190500"/>
                <a:gd name="connsiteY40" fmla="*/ 57231 h 190602"/>
                <a:gd name="connsiteX41" fmla="*/ 108912 w 190500"/>
                <a:gd name="connsiteY41" fmla="*/ 59754 h 190602"/>
                <a:gd name="connsiteX42" fmla="*/ 120771 w 190500"/>
                <a:gd name="connsiteY42" fmla="*/ 40132 h 190602"/>
                <a:gd name="connsiteX43" fmla="*/ 114300 w 190500"/>
                <a:gd name="connsiteY43" fmla="*/ 23813 h 190602"/>
                <a:gd name="connsiteX44" fmla="*/ 138113 w 190500"/>
                <a:gd name="connsiteY44" fmla="*/ 0 h 190602"/>
                <a:gd name="connsiteX45" fmla="*/ 161925 w 190500"/>
                <a:gd name="connsiteY45" fmla="*/ 23813 h 19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0500" h="190602">
                  <a:moveTo>
                    <a:pt x="161925" y="23813"/>
                  </a:moveTo>
                  <a:cubicBezTo>
                    <a:pt x="161925" y="36964"/>
                    <a:pt x="151264" y="47625"/>
                    <a:pt x="138113" y="47625"/>
                  </a:cubicBezTo>
                  <a:cubicBezTo>
                    <a:pt x="136442" y="47625"/>
                    <a:pt x="134812" y="47453"/>
                    <a:pt x="133239" y="47126"/>
                  </a:cubicBezTo>
                  <a:lnTo>
                    <a:pt x="121048" y="67295"/>
                  </a:lnTo>
                  <a:cubicBezTo>
                    <a:pt x="128611" y="74257"/>
                    <a:pt x="133350" y="84241"/>
                    <a:pt x="133350" y="95332"/>
                  </a:cubicBezTo>
                  <a:lnTo>
                    <a:pt x="133347" y="95782"/>
                  </a:lnTo>
                  <a:lnTo>
                    <a:pt x="133346" y="95886"/>
                  </a:lnTo>
                  <a:lnTo>
                    <a:pt x="145693" y="98370"/>
                  </a:lnTo>
                  <a:cubicBezTo>
                    <a:pt x="149709" y="90892"/>
                    <a:pt x="157604" y="85807"/>
                    <a:pt x="166688" y="85807"/>
                  </a:cubicBezTo>
                  <a:cubicBezTo>
                    <a:pt x="179839" y="85807"/>
                    <a:pt x="190500" y="96467"/>
                    <a:pt x="190500" y="109619"/>
                  </a:cubicBezTo>
                  <a:cubicBezTo>
                    <a:pt x="190500" y="122770"/>
                    <a:pt x="179839" y="133432"/>
                    <a:pt x="166688" y="133432"/>
                  </a:cubicBezTo>
                  <a:cubicBezTo>
                    <a:pt x="154480" y="133432"/>
                    <a:pt x="144419" y="124246"/>
                    <a:pt x="143037" y="112410"/>
                  </a:cubicBezTo>
                  <a:lnTo>
                    <a:pt x="130472" y="109882"/>
                  </a:lnTo>
                  <a:cubicBezTo>
                    <a:pt x="127189" y="117822"/>
                    <a:pt x="121298" y="124411"/>
                    <a:pt x="113869" y="128581"/>
                  </a:cubicBezTo>
                  <a:lnTo>
                    <a:pt x="118584" y="142982"/>
                  </a:lnTo>
                  <a:lnTo>
                    <a:pt x="118793" y="142979"/>
                  </a:lnTo>
                  <a:lnTo>
                    <a:pt x="119063" y="142978"/>
                  </a:lnTo>
                  <a:cubicBezTo>
                    <a:pt x="132214" y="142978"/>
                    <a:pt x="142875" y="153638"/>
                    <a:pt x="142875" y="166790"/>
                  </a:cubicBezTo>
                  <a:cubicBezTo>
                    <a:pt x="142875" y="179941"/>
                    <a:pt x="132214" y="190603"/>
                    <a:pt x="119063" y="190603"/>
                  </a:cubicBezTo>
                  <a:cubicBezTo>
                    <a:pt x="105911" y="190603"/>
                    <a:pt x="95250" y="179941"/>
                    <a:pt x="95250" y="166790"/>
                  </a:cubicBezTo>
                  <a:cubicBezTo>
                    <a:pt x="95250" y="158880"/>
                    <a:pt x="99107" y="151870"/>
                    <a:pt x="105043" y="147539"/>
                  </a:cubicBezTo>
                  <a:lnTo>
                    <a:pt x="100313" y="133097"/>
                  </a:lnTo>
                  <a:cubicBezTo>
                    <a:pt x="98657" y="133318"/>
                    <a:pt x="96966" y="133432"/>
                    <a:pt x="95250" y="133432"/>
                  </a:cubicBezTo>
                  <a:cubicBezTo>
                    <a:pt x="82667" y="133432"/>
                    <a:pt x="71510" y="127332"/>
                    <a:pt x="64572" y="117929"/>
                  </a:cubicBezTo>
                  <a:lnTo>
                    <a:pt x="47478" y="126005"/>
                  </a:lnTo>
                  <a:cubicBezTo>
                    <a:pt x="47575" y="126880"/>
                    <a:pt x="47625" y="127768"/>
                    <a:pt x="47625" y="128669"/>
                  </a:cubicBezTo>
                  <a:cubicBezTo>
                    <a:pt x="47625" y="141821"/>
                    <a:pt x="36964" y="152482"/>
                    <a:pt x="23813" y="152482"/>
                  </a:cubicBezTo>
                  <a:cubicBezTo>
                    <a:pt x="10661" y="152482"/>
                    <a:pt x="0" y="141821"/>
                    <a:pt x="0" y="128669"/>
                  </a:cubicBezTo>
                  <a:cubicBezTo>
                    <a:pt x="0" y="115517"/>
                    <a:pt x="10661" y="104857"/>
                    <a:pt x="23813" y="104857"/>
                  </a:cubicBezTo>
                  <a:cubicBezTo>
                    <a:pt x="30934" y="104857"/>
                    <a:pt x="37326" y="107983"/>
                    <a:pt x="41689" y="112938"/>
                  </a:cubicBezTo>
                  <a:lnTo>
                    <a:pt x="58399" y="105044"/>
                  </a:lnTo>
                  <a:cubicBezTo>
                    <a:pt x="57584" y="101943"/>
                    <a:pt x="57150" y="98687"/>
                    <a:pt x="57150" y="95332"/>
                  </a:cubicBezTo>
                  <a:cubicBezTo>
                    <a:pt x="57150" y="86114"/>
                    <a:pt x="60423" y="77661"/>
                    <a:pt x="65870" y="71072"/>
                  </a:cubicBezTo>
                  <a:lnTo>
                    <a:pt x="56424" y="60315"/>
                  </a:lnTo>
                  <a:cubicBezTo>
                    <a:pt x="53702" y="61398"/>
                    <a:pt x="50733" y="61994"/>
                    <a:pt x="47625" y="61994"/>
                  </a:cubicBezTo>
                  <a:cubicBezTo>
                    <a:pt x="34474" y="61994"/>
                    <a:pt x="23813" y="51333"/>
                    <a:pt x="23813" y="38181"/>
                  </a:cubicBezTo>
                  <a:cubicBezTo>
                    <a:pt x="23813" y="25030"/>
                    <a:pt x="34474" y="14369"/>
                    <a:pt x="47625" y="14369"/>
                  </a:cubicBezTo>
                  <a:cubicBezTo>
                    <a:pt x="60776" y="14369"/>
                    <a:pt x="71438" y="25030"/>
                    <a:pt x="71438" y="38181"/>
                  </a:cubicBezTo>
                  <a:cubicBezTo>
                    <a:pt x="71438" y="43023"/>
                    <a:pt x="69992" y="47527"/>
                    <a:pt x="67510" y="51286"/>
                  </a:cubicBezTo>
                  <a:lnTo>
                    <a:pt x="76872" y="61948"/>
                  </a:lnTo>
                  <a:cubicBezTo>
                    <a:pt x="82322" y="58942"/>
                    <a:pt x="88586" y="57231"/>
                    <a:pt x="95250" y="57231"/>
                  </a:cubicBezTo>
                  <a:cubicBezTo>
                    <a:pt x="100065" y="57231"/>
                    <a:pt x="104671" y="58125"/>
                    <a:pt x="108912" y="59754"/>
                  </a:cubicBezTo>
                  <a:lnTo>
                    <a:pt x="120771" y="40132"/>
                  </a:lnTo>
                  <a:cubicBezTo>
                    <a:pt x="116758" y="35870"/>
                    <a:pt x="114300" y="30128"/>
                    <a:pt x="114300" y="23813"/>
                  </a:cubicBezTo>
                  <a:cubicBezTo>
                    <a:pt x="114300" y="10661"/>
                    <a:pt x="124961" y="0"/>
                    <a:pt x="138113" y="0"/>
                  </a:cubicBezTo>
                  <a:cubicBezTo>
                    <a:pt x="151264" y="0"/>
                    <a:pt x="161925" y="10661"/>
                    <a:pt x="161925" y="23813"/>
                  </a:cubicBezTo>
                  <a:close/>
                </a:path>
              </a:pathLst>
            </a:custGeom>
            <a:gradFill>
              <a:gsLst>
                <a:gs pos="0">
                  <a:schemeClr val="accent3">
                    <a:lumMod val="60000"/>
                    <a:lumOff val="40000"/>
                  </a:schemeClr>
                </a:gs>
                <a:gs pos="95000">
                  <a:schemeClr val="accent3">
                    <a:lumMod val="75000"/>
                  </a:schemeClr>
                </a:gs>
              </a:gsLst>
              <a:lin ang="2700000" scaled="0"/>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157" b="0" i="0" u="none" strike="noStrike" kern="1200" cap="none" spc="0" normalizeH="0" baseline="0" noProof="0">
                <a:ln>
                  <a:noFill/>
                </a:ln>
                <a:solidFill>
                  <a:srgbClr val="FFFFFF"/>
                </a:solidFill>
                <a:effectLst/>
                <a:uLnTx/>
                <a:uFillTx/>
                <a:latin typeface="Segoe UI"/>
                <a:ea typeface="+mn-ea"/>
                <a:cs typeface="+mn-cs"/>
              </a:endParaRPr>
            </a:p>
          </p:txBody>
        </p:sp>
        <p:sp>
          <p:nvSpPr>
            <p:cNvPr id="228" name="Rectangle 1231">
              <a:extLst>
                <a:ext uri="{FF2B5EF4-FFF2-40B4-BE49-F238E27FC236}">
                  <a16:creationId xmlns:a16="http://schemas.microsoft.com/office/drawing/2014/main" id="{10655CEA-E998-0FA8-5938-7F1D66B7AF2C}"/>
                </a:ext>
              </a:extLst>
            </p:cNvPr>
            <p:cNvSpPr>
              <a:spLocks/>
            </p:cNvSpPr>
            <p:nvPr/>
          </p:nvSpPr>
          <p:spPr>
            <a:xfrm>
              <a:off x="8398701"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Self Service</a:t>
              </a:r>
            </a:p>
          </p:txBody>
        </p:sp>
        <p:sp>
          <p:nvSpPr>
            <p:cNvPr id="229" name="Rectangle 1231">
              <a:extLst>
                <a:ext uri="{FF2B5EF4-FFF2-40B4-BE49-F238E27FC236}">
                  <a16:creationId xmlns:a16="http://schemas.microsoft.com/office/drawing/2014/main" id="{CD17A13C-A228-C5F9-FEE2-262EDBF299F9}"/>
                </a:ext>
              </a:extLst>
            </p:cNvPr>
            <p:cNvSpPr>
              <a:spLocks/>
            </p:cNvSpPr>
            <p:nvPr/>
          </p:nvSpPr>
          <p:spPr>
            <a:xfrm>
              <a:off x="9313521"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Assisted Service</a:t>
              </a:r>
            </a:p>
          </p:txBody>
        </p:sp>
        <p:sp>
          <p:nvSpPr>
            <p:cNvPr id="230" name="Rectangle 1231">
              <a:extLst>
                <a:ext uri="{FF2B5EF4-FFF2-40B4-BE49-F238E27FC236}">
                  <a16:creationId xmlns:a16="http://schemas.microsoft.com/office/drawing/2014/main" id="{AA17D417-7D7E-E024-7B5D-E1E74EAF4386}"/>
                </a:ext>
              </a:extLst>
            </p:cNvPr>
            <p:cNvSpPr>
              <a:spLocks/>
            </p:cNvSpPr>
            <p:nvPr/>
          </p:nvSpPr>
          <p:spPr>
            <a:xfrm>
              <a:off x="10167953" y="212830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Operations</a:t>
              </a:r>
            </a:p>
          </p:txBody>
        </p:sp>
      </p:grpSp>
      <p:grpSp>
        <p:nvGrpSpPr>
          <p:cNvPr id="180" name="BP Icons">
            <a:extLst>
              <a:ext uri="{FF2B5EF4-FFF2-40B4-BE49-F238E27FC236}">
                <a16:creationId xmlns:a16="http://schemas.microsoft.com/office/drawing/2014/main" id="{C35CA2E6-F2C5-A3FF-BFDE-BC6404D8D1FE}"/>
              </a:ext>
            </a:extLst>
          </p:cNvPr>
          <p:cNvGrpSpPr/>
          <p:nvPr/>
        </p:nvGrpSpPr>
        <p:grpSpPr>
          <a:xfrm>
            <a:off x="4461886" y="1868398"/>
            <a:ext cx="3247251" cy="497068"/>
            <a:chOff x="4461886" y="1827758"/>
            <a:chExt cx="3247251" cy="497068"/>
          </a:xfrm>
        </p:grpSpPr>
        <p:pic>
          <p:nvPicPr>
            <p:cNvPr id="181" name="Picture 180">
              <a:extLst>
                <a:ext uri="{FF2B5EF4-FFF2-40B4-BE49-F238E27FC236}">
                  <a16:creationId xmlns:a16="http://schemas.microsoft.com/office/drawing/2014/main" id="{AA513DD0-CACB-EA9A-1CFE-1DC7E9C3109A}"/>
                </a:ext>
                <a:ext uri="{C183D7F6-B498-43B3-948B-1728B52AA6E4}">
                  <adec:decorative xmlns:adec="http://schemas.microsoft.com/office/drawing/2017/decorative" val="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4666620" y="1850377"/>
              <a:ext cx="188552" cy="188552"/>
            </a:xfrm>
            <a:prstGeom prst="rect">
              <a:avLst/>
            </a:prstGeom>
          </p:spPr>
        </p:pic>
        <p:pic>
          <p:nvPicPr>
            <p:cNvPr id="182" name="Picture 181">
              <a:extLst>
                <a:ext uri="{FF2B5EF4-FFF2-40B4-BE49-F238E27FC236}">
                  <a16:creationId xmlns:a16="http://schemas.microsoft.com/office/drawing/2014/main" id="{1B7069CA-885A-B317-D15C-1A08DF139D9D}"/>
                </a:ext>
                <a:ext uri="{C183D7F6-B498-43B3-948B-1728B52AA6E4}">
                  <adec:decorative xmlns:adec="http://schemas.microsoft.com/office/drawing/2017/decorative" val="1"/>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5737523" y="1850397"/>
              <a:ext cx="188553" cy="188553"/>
            </a:xfrm>
            <a:prstGeom prst="rect">
              <a:avLst/>
            </a:prstGeom>
          </p:spPr>
        </p:pic>
        <p:pic>
          <p:nvPicPr>
            <p:cNvPr id="183" name="Picture 182">
              <a:extLst>
                <a:ext uri="{FF2B5EF4-FFF2-40B4-BE49-F238E27FC236}">
                  <a16:creationId xmlns:a16="http://schemas.microsoft.com/office/drawing/2014/main" id="{01F3DF59-9C0C-1676-FE7D-A063614F7E4B}"/>
                </a:ext>
                <a:ext uri="{C183D7F6-B498-43B3-948B-1728B52AA6E4}">
                  <adec:decorative xmlns:adec="http://schemas.microsoft.com/office/drawing/2017/decorative" val="1"/>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326070" y="1852459"/>
              <a:ext cx="168745" cy="172495"/>
            </a:xfrm>
            <a:prstGeom prst="rect">
              <a:avLst/>
            </a:prstGeom>
          </p:spPr>
        </p:pic>
        <p:pic>
          <p:nvPicPr>
            <p:cNvPr id="184" name="Picture 183">
              <a:extLst>
                <a:ext uri="{FF2B5EF4-FFF2-40B4-BE49-F238E27FC236}">
                  <a16:creationId xmlns:a16="http://schemas.microsoft.com/office/drawing/2014/main" id="{8B31F9D9-6D50-E0CB-EFDE-58E970DAEDA4}"/>
                </a:ext>
                <a:ext uri="{C183D7F6-B498-43B3-948B-1728B52AA6E4}">
                  <adec:decorative xmlns:adec="http://schemas.microsoft.com/office/drawing/2017/decorative" val="1"/>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6686069" y="1827758"/>
              <a:ext cx="199105" cy="199105"/>
            </a:xfrm>
            <a:prstGeom prst="rect">
              <a:avLst/>
            </a:prstGeom>
          </p:spPr>
        </p:pic>
        <p:pic>
          <p:nvPicPr>
            <p:cNvPr id="185" name="Picture 184">
              <a:extLst>
                <a:ext uri="{FF2B5EF4-FFF2-40B4-BE49-F238E27FC236}">
                  <a16:creationId xmlns:a16="http://schemas.microsoft.com/office/drawing/2014/main" id="{53ADD0A7-648F-8B30-4EEB-7EF4000D51E8}"/>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6246727" y="1850981"/>
              <a:ext cx="196490" cy="198155"/>
            </a:xfrm>
            <a:prstGeom prst="rect">
              <a:avLst/>
            </a:prstGeom>
          </p:spPr>
        </p:pic>
        <p:pic>
          <p:nvPicPr>
            <p:cNvPr id="186" name="Picture 185">
              <a:extLst>
                <a:ext uri="{FF2B5EF4-FFF2-40B4-BE49-F238E27FC236}">
                  <a16:creationId xmlns:a16="http://schemas.microsoft.com/office/drawing/2014/main" id="{C56D2DEB-CFBA-986A-0D29-5484FEBC62FA}"/>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5161183" y="1852981"/>
              <a:ext cx="180929" cy="180929"/>
            </a:xfrm>
            <a:prstGeom prst="rect">
              <a:avLst/>
            </a:prstGeom>
          </p:spPr>
        </p:pic>
        <p:sp>
          <p:nvSpPr>
            <p:cNvPr id="187" name="Rectangle 1243">
              <a:extLst>
                <a:ext uri="{FF2B5EF4-FFF2-40B4-BE49-F238E27FC236}">
                  <a16:creationId xmlns:a16="http://schemas.microsoft.com/office/drawing/2014/main" id="{429E4E4D-0E3A-E7B6-972B-78DD5004A136}"/>
                </a:ext>
              </a:extLst>
            </p:cNvPr>
            <p:cNvSpPr/>
            <p:nvPr/>
          </p:nvSpPr>
          <p:spPr bwMode="auto">
            <a:xfrm>
              <a:off x="4461886" y="2078605"/>
              <a:ext cx="56909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Sales</a:t>
              </a:r>
            </a:p>
          </p:txBody>
        </p:sp>
        <p:sp>
          <p:nvSpPr>
            <p:cNvPr id="188" name="Rectangle 1243">
              <a:extLst>
                <a:ext uri="{FF2B5EF4-FFF2-40B4-BE49-F238E27FC236}">
                  <a16:creationId xmlns:a16="http://schemas.microsoft.com/office/drawing/2014/main" id="{339BE45A-4573-F5E3-6606-E07A7BCBE77F}"/>
                </a:ext>
              </a:extLst>
            </p:cNvPr>
            <p:cNvSpPr/>
            <p:nvPr/>
          </p:nvSpPr>
          <p:spPr bwMode="auto">
            <a:xfrm>
              <a:off x="5535894"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Service</a:t>
              </a:r>
            </a:p>
          </p:txBody>
        </p:sp>
        <p:sp>
          <p:nvSpPr>
            <p:cNvPr id="189" name="Rectangle 1243">
              <a:extLst>
                <a:ext uri="{FF2B5EF4-FFF2-40B4-BE49-F238E27FC236}">
                  <a16:creationId xmlns:a16="http://schemas.microsoft.com/office/drawing/2014/main" id="{AB3D128D-42D3-7041-D24D-BC045B5B79B3}"/>
                </a:ext>
              </a:extLst>
            </p:cNvPr>
            <p:cNvSpPr/>
            <p:nvPr/>
          </p:nvSpPr>
          <p:spPr bwMode="auto">
            <a:xfrm>
              <a:off x="7080790" y="2078605"/>
              <a:ext cx="628347"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Supply Chain Management</a:t>
              </a:r>
            </a:p>
          </p:txBody>
        </p:sp>
        <p:sp>
          <p:nvSpPr>
            <p:cNvPr id="190" name="Rectangle 1243">
              <a:extLst>
                <a:ext uri="{FF2B5EF4-FFF2-40B4-BE49-F238E27FC236}">
                  <a16:creationId xmlns:a16="http://schemas.microsoft.com/office/drawing/2014/main" id="{90583E11-0CDA-6F2E-77C7-3E4E9164B732}"/>
                </a:ext>
              </a:extLst>
            </p:cNvPr>
            <p:cNvSpPr/>
            <p:nvPr/>
          </p:nvSpPr>
          <p:spPr bwMode="auto">
            <a:xfrm>
              <a:off x="6581268" y="2078605"/>
              <a:ext cx="415860" cy="12311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Finance</a:t>
              </a:r>
            </a:p>
          </p:txBody>
        </p:sp>
        <p:sp>
          <p:nvSpPr>
            <p:cNvPr id="191" name="Rectangle 190">
              <a:extLst>
                <a:ext uri="{FF2B5EF4-FFF2-40B4-BE49-F238E27FC236}">
                  <a16:creationId xmlns:a16="http://schemas.microsoft.com/office/drawing/2014/main" id="{41DE3143-526B-1EFF-46F7-7A2661C3E38A}"/>
                </a:ext>
              </a:extLst>
            </p:cNvPr>
            <p:cNvSpPr>
              <a:spLocks/>
            </p:cNvSpPr>
            <p:nvPr/>
          </p:nvSpPr>
          <p:spPr bwMode="invGray">
            <a:xfrm>
              <a:off x="6072898" y="2078605"/>
              <a:ext cx="540456" cy="246221"/>
            </a:xfrm>
            <a:prstGeom prst="rect">
              <a:avLst/>
            </a:prstGeom>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mn-cs"/>
                </a:rPr>
                <a:t>Field Service</a:t>
              </a:r>
            </a:p>
          </p:txBody>
        </p:sp>
        <p:sp>
          <p:nvSpPr>
            <p:cNvPr id="192" name="Rectangle 1243">
              <a:extLst>
                <a:ext uri="{FF2B5EF4-FFF2-40B4-BE49-F238E27FC236}">
                  <a16:creationId xmlns:a16="http://schemas.microsoft.com/office/drawing/2014/main" id="{EAE8BA6C-1490-91FF-2E2A-586594B2B29A}"/>
                </a:ext>
              </a:extLst>
            </p:cNvPr>
            <p:cNvSpPr/>
            <p:nvPr/>
          </p:nvSpPr>
          <p:spPr bwMode="auto">
            <a:xfrm>
              <a:off x="4998890" y="2078605"/>
              <a:ext cx="569090" cy="246221"/>
            </a:xfrm>
            <a:prstGeom prst="rect">
              <a:avLst/>
            </a:prstGeom>
          </p:spPr>
          <p:txBody>
            <a:bodyPr wrap="square" lIns="0" tIns="0" rIns="0" bIns="0" anchor="ctr">
              <a:spAutoFit/>
            </a:bodyPr>
            <a:lstStyle/>
            <a:p>
              <a:pPr marL="0" marR="0" lvl="0" indent="0" algn="ctr" defTabSz="860921" rtl="0" eaLnBrk="1" fontAlgn="auto" latinLnBrk="0" hangingPunct="1">
                <a:lnSpc>
                  <a:spcPct val="100000"/>
                </a:lnSpc>
                <a:spcBef>
                  <a:spcPts val="0"/>
                </a:spcBef>
                <a:spcAft>
                  <a:spcPts val="4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bold"/>
                  <a:ea typeface="+mn-ea"/>
                  <a:cs typeface="Segoe UI Semibold" panose="020B0702040204020203" pitchFamily="34" charset="0"/>
                </a:rPr>
                <a:t>Customer Insights</a:t>
              </a:r>
            </a:p>
          </p:txBody>
        </p:sp>
      </p:grpSp>
      <p:sp>
        <p:nvSpPr>
          <p:cNvPr id="148" name="BP Title">
            <a:extLst>
              <a:ext uri="{FF2B5EF4-FFF2-40B4-BE49-F238E27FC236}">
                <a16:creationId xmlns:a16="http://schemas.microsoft.com/office/drawing/2014/main" id="{8D1FBD5E-33C4-8698-F757-489BEC1B6524}"/>
              </a:ext>
            </a:extLst>
          </p:cNvPr>
          <p:cNvSpPr/>
          <p:nvPr/>
        </p:nvSpPr>
        <p:spPr bwMode="auto">
          <a:xfrm>
            <a:off x="4746029" y="1280282"/>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Dynamics 365</a:t>
            </a:r>
          </a:p>
        </p:txBody>
      </p:sp>
      <p:sp>
        <p:nvSpPr>
          <p:cNvPr id="149" name="CC Title">
            <a:extLst>
              <a:ext uri="{FF2B5EF4-FFF2-40B4-BE49-F238E27FC236}">
                <a16:creationId xmlns:a16="http://schemas.microsoft.com/office/drawing/2014/main" id="{89A4A4E1-07AF-41E5-1E04-5311D397708F}"/>
              </a:ext>
            </a:extLst>
          </p:cNvPr>
          <p:cNvSpPr/>
          <p:nvPr/>
        </p:nvSpPr>
        <p:spPr bwMode="auto">
          <a:xfrm>
            <a:off x="7910360" y="1280282"/>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Digital Contact Center Platform</a:t>
            </a:r>
          </a:p>
        </p:txBody>
      </p:sp>
      <p:sp>
        <p:nvSpPr>
          <p:cNvPr id="150" name="MW Title">
            <a:extLst>
              <a:ext uri="{FF2B5EF4-FFF2-40B4-BE49-F238E27FC236}">
                <a16:creationId xmlns:a16="http://schemas.microsoft.com/office/drawing/2014/main" id="{6ECBF9CA-DDAB-4E38-2623-997341688A21}"/>
              </a:ext>
            </a:extLst>
          </p:cNvPr>
          <p:cNvSpPr/>
          <p:nvPr/>
        </p:nvSpPr>
        <p:spPr bwMode="auto">
          <a:xfrm>
            <a:off x="1598717" y="1303534"/>
            <a:ext cx="2664000" cy="152349"/>
          </a:xfrm>
          <a:prstGeom prst="rect">
            <a:avLst/>
          </a:prstGeom>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Modern Work</a:t>
            </a:r>
          </a:p>
        </p:txBody>
      </p:sp>
      <p:pic>
        <p:nvPicPr>
          <p:cNvPr id="241" name="Graphic 126">
            <a:extLst>
              <a:ext uri="{FF2B5EF4-FFF2-40B4-BE49-F238E27FC236}">
                <a16:creationId xmlns:a16="http://schemas.microsoft.com/office/drawing/2014/main" id="{EF6DFBBC-0861-776F-A7D3-F1B4D60B681B}"/>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2151944" y="1223144"/>
            <a:ext cx="252363" cy="278014"/>
          </a:xfrm>
          <a:prstGeom prst="rect">
            <a:avLst/>
          </a:prstGeom>
          <a:effectLst/>
        </p:spPr>
      </p:pic>
      <p:pic>
        <p:nvPicPr>
          <p:cNvPr id="242" name="Graphic 241">
            <a:extLst>
              <a:ext uri="{FF2B5EF4-FFF2-40B4-BE49-F238E27FC236}">
                <a16:creationId xmlns:a16="http://schemas.microsoft.com/office/drawing/2014/main" id="{49AB7323-F764-114C-A9D8-436D41BF5A63}"/>
              </a:ext>
            </a:extLst>
          </p:cNvPr>
          <p:cNvPicPr>
            <a:picLocks noChangeAspect="1"/>
          </p:cNvPicPr>
          <p:nvPr/>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5311561" y="1201101"/>
            <a:ext cx="284505" cy="278014"/>
          </a:xfrm>
          <a:prstGeom prst="rect">
            <a:avLst/>
          </a:prstGeom>
          <a:effectLst/>
        </p:spPr>
      </p:pic>
      <p:pic>
        <p:nvPicPr>
          <p:cNvPr id="244" name="Graphic 243">
            <a:extLst>
              <a:ext uri="{FF2B5EF4-FFF2-40B4-BE49-F238E27FC236}">
                <a16:creationId xmlns:a16="http://schemas.microsoft.com/office/drawing/2014/main" id="{9E13D19C-97A7-74FD-7397-57294C5D2C39}"/>
              </a:ext>
            </a:extLst>
          </p:cNvPr>
          <p:cNvPicPr>
            <a:picLocks noChangeAspect="1"/>
          </p:cNvPicPr>
          <p:nvPr/>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7940215" y="1201101"/>
            <a:ext cx="284505" cy="278014"/>
          </a:xfrm>
          <a:prstGeom prst="rect">
            <a:avLst/>
          </a:prstGeom>
          <a:effectLst/>
        </p:spPr>
      </p:pic>
      <p:sp>
        <p:nvSpPr>
          <p:cNvPr id="247" name="Exstentions">
            <a:extLst>
              <a:ext uri="{FF2B5EF4-FFF2-40B4-BE49-F238E27FC236}">
                <a16:creationId xmlns:a16="http://schemas.microsoft.com/office/drawing/2014/main" id="{6CB67630-10C2-AD0F-856D-724C544C8F13}"/>
              </a:ext>
            </a:extLst>
          </p:cNvPr>
          <p:cNvSpPr/>
          <p:nvPr/>
        </p:nvSpPr>
        <p:spPr bwMode="auto">
          <a:xfrm>
            <a:off x="995564" y="5243960"/>
            <a:ext cx="46800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Azure</a:t>
            </a:r>
          </a:p>
        </p:txBody>
      </p:sp>
      <p:pic>
        <p:nvPicPr>
          <p:cNvPr id="248" name="Graphic 251">
            <a:extLst>
              <a:ext uri="{FF2B5EF4-FFF2-40B4-BE49-F238E27FC236}">
                <a16:creationId xmlns:a16="http://schemas.microsoft.com/office/drawing/2014/main" id="{B3C7F579-BEF1-88B1-965F-1F963B1D5445}"/>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684462" y="5191250"/>
            <a:ext cx="273018" cy="248749"/>
          </a:xfrm>
          <a:prstGeom prst="rect">
            <a:avLst/>
          </a:prstGeom>
        </p:spPr>
      </p:pic>
      <p:sp>
        <p:nvSpPr>
          <p:cNvPr id="49" name="Rectangle: Rounded Corners 48">
            <a:extLst>
              <a:ext uri="{FF2B5EF4-FFF2-40B4-BE49-F238E27FC236}">
                <a16:creationId xmlns:a16="http://schemas.microsoft.com/office/drawing/2014/main" id="{D26E4A77-7910-8880-0404-6354CCF405B9}"/>
              </a:ext>
              <a:ext uri="{C183D7F6-B498-43B3-948B-1728B52AA6E4}">
                <adec:decorative xmlns:adec="http://schemas.microsoft.com/office/drawing/2017/decorative" val="1"/>
              </a:ext>
            </a:extLst>
          </p:cNvPr>
          <p:cNvSpPr/>
          <p:nvPr/>
        </p:nvSpPr>
        <p:spPr bwMode="auto">
          <a:xfrm>
            <a:off x="3874800" y="2752299"/>
            <a:ext cx="4442400" cy="2372274"/>
          </a:xfrm>
          <a:prstGeom prst="roundRect">
            <a:avLst>
              <a:gd name="adj" fmla="val 5336"/>
            </a:avLst>
          </a:prstGeom>
          <a:solidFill>
            <a:srgbClr val="FFFFFF"/>
          </a:solidFill>
          <a:ln w="25400" cap="flat" cmpd="sng" algn="ctr">
            <a:noFill/>
            <a:prstDash val="solid"/>
            <a:headEnd type="none" w="med" len="med"/>
            <a:tailEnd type="none" w="med" len="med"/>
          </a:ln>
          <a:effectLst>
            <a:outerShdw blurRad="63500" dist="127000" dir="5400000" algn="tl" rotWithShape="0">
              <a:srgbClr val="737373">
                <a:alpha val="20000"/>
              </a:srgbClr>
            </a:outerShdw>
          </a:effectLst>
          <a:scene3d>
            <a:camera prst="perspectiveRelaxedModerately">
              <a:rot lat="18000000" lon="0" rev="0"/>
            </a:camera>
            <a:lightRig rig="balanced" dir="t"/>
          </a:scene3d>
          <a:sp3d prstMaterial="matte">
            <a:bevelT w="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66236"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noFill/>
                <a:effectLst/>
                <a:uLnTx/>
                <a:uFillTx/>
                <a:latin typeface="Segoe UI Semibold"/>
                <a:ea typeface="+mn-ea"/>
                <a:cs typeface="Segoe UI" pitchFamily="34" charset="0"/>
              </a:rPr>
              <a:t>1</a:t>
            </a:r>
          </a:p>
        </p:txBody>
      </p:sp>
      <p:grpSp>
        <p:nvGrpSpPr>
          <p:cNvPr id="61" name="Group 60">
            <a:extLst>
              <a:ext uri="{FF2B5EF4-FFF2-40B4-BE49-F238E27FC236}">
                <a16:creationId xmlns:a16="http://schemas.microsoft.com/office/drawing/2014/main" id="{F361665E-F662-D5C3-026D-95A3A7C10B89}"/>
              </a:ext>
              <a:ext uri="{C183D7F6-B498-43B3-948B-1728B52AA6E4}">
                <adec:decorative xmlns:adec="http://schemas.microsoft.com/office/drawing/2017/decorative" val="1"/>
              </a:ext>
            </a:extLst>
          </p:cNvPr>
          <p:cNvGrpSpPr/>
          <p:nvPr/>
        </p:nvGrpSpPr>
        <p:grpSpPr>
          <a:xfrm>
            <a:off x="5887559" y="3105182"/>
            <a:ext cx="422705" cy="454068"/>
            <a:chOff x="17572567" y="584200"/>
            <a:chExt cx="845410" cy="5719234"/>
          </a:xfrm>
        </p:grpSpPr>
        <p:cxnSp>
          <p:nvCxnSpPr>
            <p:cNvPr id="62" name="Straight Connector 67">
              <a:extLst>
                <a:ext uri="{FF2B5EF4-FFF2-40B4-BE49-F238E27FC236}">
                  <a16:creationId xmlns:a16="http://schemas.microsoft.com/office/drawing/2014/main" id="{F871A862-E52E-16EE-6599-1A63C757F2D6}"/>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3" name="Straight Connector 67">
              <a:extLst>
                <a:ext uri="{FF2B5EF4-FFF2-40B4-BE49-F238E27FC236}">
                  <a16:creationId xmlns:a16="http://schemas.microsoft.com/office/drawing/2014/main" id="{934D815E-42CA-BB1C-804F-A30F1B8AF4C4}"/>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4" name="Straight Connector 67">
              <a:extLst>
                <a:ext uri="{FF2B5EF4-FFF2-40B4-BE49-F238E27FC236}">
                  <a16:creationId xmlns:a16="http://schemas.microsoft.com/office/drawing/2014/main" id="{65DA3925-94DC-46D7-6A9C-103B10976B64}"/>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5" name="Straight Connector 67">
              <a:extLst>
                <a:ext uri="{FF2B5EF4-FFF2-40B4-BE49-F238E27FC236}">
                  <a16:creationId xmlns:a16="http://schemas.microsoft.com/office/drawing/2014/main" id="{C2B3D85D-03FE-F443-4E49-5E2052935C3F}"/>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cxnSp>
          <p:nvCxnSpPr>
            <p:cNvPr id="66" name="Straight Connector 67">
              <a:extLst>
                <a:ext uri="{FF2B5EF4-FFF2-40B4-BE49-F238E27FC236}">
                  <a16:creationId xmlns:a16="http://schemas.microsoft.com/office/drawing/2014/main" id="{D34D2F46-9ECE-8E12-A7F9-C12A8E53F8B6}"/>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21000">
                    <a:srgbClr val="2977D4"/>
                  </a:gs>
                  <a:gs pos="100000">
                    <a:srgbClr val="2977D4"/>
                  </a:gs>
                </a:gsLst>
                <a:lin ang="5400000" scaled="1"/>
                <a:tileRect/>
              </a:gradFill>
              <a:prstDash val="solid"/>
              <a:round/>
            </a:ln>
          </p:spPr>
        </p:cxnSp>
      </p:grpSp>
      <p:grpSp>
        <p:nvGrpSpPr>
          <p:cNvPr id="52" name="Group 51">
            <a:extLst>
              <a:ext uri="{FF2B5EF4-FFF2-40B4-BE49-F238E27FC236}">
                <a16:creationId xmlns:a16="http://schemas.microsoft.com/office/drawing/2014/main" id="{E7A0C6A0-0F80-F3C6-093A-B3540DAF3587}"/>
              </a:ext>
            </a:extLst>
          </p:cNvPr>
          <p:cNvGrpSpPr/>
          <p:nvPr/>
        </p:nvGrpSpPr>
        <p:grpSpPr>
          <a:xfrm>
            <a:off x="4017230" y="3958914"/>
            <a:ext cx="3951740" cy="500213"/>
            <a:chOff x="4017230" y="3704914"/>
            <a:chExt cx="3951740" cy="500213"/>
          </a:xfrm>
        </p:grpSpPr>
        <p:grpSp>
          <p:nvGrpSpPr>
            <p:cNvPr id="308" name="Group 307">
              <a:extLst>
                <a:ext uri="{FF2B5EF4-FFF2-40B4-BE49-F238E27FC236}">
                  <a16:creationId xmlns:a16="http://schemas.microsoft.com/office/drawing/2014/main" id="{D9172317-6F20-53EB-1883-742ADFFA008D}"/>
                </a:ext>
              </a:extLst>
            </p:cNvPr>
            <p:cNvGrpSpPr/>
            <p:nvPr/>
          </p:nvGrpSpPr>
          <p:grpSpPr>
            <a:xfrm>
              <a:off x="6987727" y="3729575"/>
              <a:ext cx="312212" cy="471924"/>
              <a:chOff x="8401319" y="5702149"/>
              <a:chExt cx="464471" cy="662338"/>
            </a:xfrm>
          </p:grpSpPr>
          <p:pic>
            <p:nvPicPr>
              <p:cNvPr id="309" name="Picture 6">
                <a:extLst>
                  <a:ext uri="{FF2B5EF4-FFF2-40B4-BE49-F238E27FC236}">
                    <a16:creationId xmlns:a16="http://schemas.microsoft.com/office/drawing/2014/main" id="{8D4DD14F-EB64-6382-FB92-0C6DF20A10D9}"/>
                  </a:ext>
                  <a:ext uri="{C183D7F6-B498-43B3-948B-1728B52AA6E4}">
                    <adec:decorative xmlns:adec="http://schemas.microsoft.com/office/drawing/2017/decorative" val="1"/>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p:blipFill>
            <p:spPr bwMode="auto">
              <a:xfrm>
                <a:off x="8476508" y="5702149"/>
                <a:ext cx="244109" cy="230294"/>
              </a:xfrm>
              <a:prstGeom prst="rect">
                <a:avLst/>
              </a:prstGeom>
              <a:noFill/>
              <a:extLst>
                <a:ext uri="{909E8E84-426E-40DD-AFC4-6F175D3DCCD1}">
                  <a14:hiddenFill xmlns:a14="http://schemas.microsoft.com/office/drawing/2010/main">
                    <a:solidFill>
                      <a:srgbClr val="FFFFFF"/>
                    </a:solidFill>
                  </a14:hiddenFill>
                </a:ext>
              </a:extLst>
            </p:spPr>
          </p:pic>
          <p:sp>
            <p:nvSpPr>
              <p:cNvPr id="310" name="Rectangle 1231">
                <a:extLst>
                  <a:ext uri="{FF2B5EF4-FFF2-40B4-BE49-F238E27FC236}">
                    <a16:creationId xmlns:a16="http://schemas.microsoft.com/office/drawing/2014/main" id="{DB2C1BEB-8750-6A2B-B50F-5ED97E900882}"/>
                  </a:ext>
                </a:extLst>
              </p:cNvPr>
              <p:cNvSpPr>
                <a:spLocks/>
              </p:cNvSpPr>
              <p:nvPr/>
            </p:nvSpPr>
            <p:spPr>
              <a:xfrm>
                <a:off x="8401319" y="6064974"/>
                <a:ext cx="464471"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BI</a:t>
                </a:r>
              </a:p>
            </p:txBody>
          </p:sp>
        </p:grpSp>
        <p:grpSp>
          <p:nvGrpSpPr>
            <p:cNvPr id="311" name="Group 310">
              <a:extLst>
                <a:ext uri="{FF2B5EF4-FFF2-40B4-BE49-F238E27FC236}">
                  <a16:creationId xmlns:a16="http://schemas.microsoft.com/office/drawing/2014/main" id="{000AB971-1001-7F32-B04E-BC07A78E4B8D}"/>
                </a:ext>
              </a:extLst>
            </p:cNvPr>
            <p:cNvGrpSpPr/>
            <p:nvPr/>
          </p:nvGrpSpPr>
          <p:grpSpPr>
            <a:xfrm>
              <a:off x="4017230" y="3732039"/>
              <a:ext cx="567997" cy="473088"/>
              <a:chOff x="6573573" y="5700772"/>
              <a:chExt cx="844997" cy="663971"/>
            </a:xfrm>
          </p:grpSpPr>
          <p:pic>
            <p:nvPicPr>
              <p:cNvPr id="312" name="Picture 311">
                <a:extLst>
                  <a:ext uri="{FF2B5EF4-FFF2-40B4-BE49-F238E27FC236}">
                    <a16:creationId xmlns:a16="http://schemas.microsoft.com/office/drawing/2014/main" id="{CACCA718-83FC-9326-16E1-6DD365E8FF26}"/>
                  </a:ext>
                  <a:ext uri="{C183D7F6-B498-43B3-948B-1728B52AA6E4}">
                    <adec:decorative xmlns:adec="http://schemas.microsoft.com/office/drawing/2017/decorative" val="1"/>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p:blipFill>
            <p:spPr bwMode="auto">
              <a:xfrm>
                <a:off x="6869466" y="5700772"/>
                <a:ext cx="253207" cy="238877"/>
              </a:xfrm>
              <a:prstGeom prst="rect">
                <a:avLst/>
              </a:prstGeom>
              <a:noFill/>
              <a:extLst>
                <a:ext uri="{909E8E84-426E-40DD-AFC4-6F175D3DCCD1}">
                  <a14:hiddenFill xmlns:a14="http://schemas.microsoft.com/office/drawing/2010/main">
                    <a:solidFill>
                      <a:srgbClr val="FFFFFF"/>
                    </a:solidFill>
                  </a14:hiddenFill>
                </a:ext>
              </a:extLst>
            </p:spPr>
          </p:pic>
          <p:sp>
            <p:nvSpPr>
              <p:cNvPr id="313" name="Rectangle 1231">
                <a:extLst>
                  <a:ext uri="{FF2B5EF4-FFF2-40B4-BE49-F238E27FC236}">
                    <a16:creationId xmlns:a16="http://schemas.microsoft.com/office/drawing/2014/main" id="{3C76D353-95B3-5B09-4AA2-75B2B5BAC9AF}"/>
                  </a:ext>
                </a:extLst>
              </p:cNvPr>
              <p:cNvSpPr>
                <a:spLocks/>
              </p:cNvSpPr>
              <p:nvPr/>
            </p:nvSpPr>
            <p:spPr>
              <a:xfrm>
                <a:off x="6573573"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Apps</a:t>
                </a:r>
              </a:p>
            </p:txBody>
          </p:sp>
        </p:grpSp>
        <p:grpSp>
          <p:nvGrpSpPr>
            <p:cNvPr id="314" name="Group 313">
              <a:extLst>
                <a:ext uri="{FF2B5EF4-FFF2-40B4-BE49-F238E27FC236}">
                  <a16:creationId xmlns:a16="http://schemas.microsoft.com/office/drawing/2014/main" id="{43CD60F3-D7EE-6707-63E5-FDBCCCB5CEA6}"/>
                </a:ext>
              </a:extLst>
            </p:cNvPr>
            <p:cNvGrpSpPr/>
            <p:nvPr/>
          </p:nvGrpSpPr>
          <p:grpSpPr>
            <a:xfrm>
              <a:off x="4722739" y="3722088"/>
              <a:ext cx="567997" cy="483037"/>
              <a:chOff x="7304764" y="5686808"/>
              <a:chExt cx="844997" cy="677935"/>
            </a:xfrm>
          </p:grpSpPr>
          <p:pic>
            <p:nvPicPr>
              <p:cNvPr id="315" name="Picture 4">
                <a:extLst>
                  <a:ext uri="{FF2B5EF4-FFF2-40B4-BE49-F238E27FC236}">
                    <a16:creationId xmlns:a16="http://schemas.microsoft.com/office/drawing/2014/main" id="{5823AA98-3F4D-FB38-3FC6-5F45225E83C5}"/>
                  </a:ext>
                  <a:ext uri="{C183D7F6-B498-43B3-948B-1728B52AA6E4}">
                    <adec:decorative xmlns:adec="http://schemas.microsoft.com/office/drawing/2017/decorative" val="1"/>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p:blipFill>
            <p:spPr bwMode="auto">
              <a:xfrm>
                <a:off x="7584753" y="5686808"/>
                <a:ext cx="267580" cy="252436"/>
              </a:xfrm>
              <a:prstGeom prst="rect">
                <a:avLst/>
              </a:prstGeom>
              <a:noFill/>
              <a:extLst>
                <a:ext uri="{909E8E84-426E-40DD-AFC4-6F175D3DCCD1}">
                  <a14:hiddenFill xmlns:a14="http://schemas.microsoft.com/office/drawing/2010/main">
                    <a:solidFill>
                      <a:srgbClr val="FFFFFF"/>
                    </a:solidFill>
                  </a14:hiddenFill>
                </a:ext>
              </a:extLst>
            </p:spPr>
          </p:pic>
          <p:sp>
            <p:nvSpPr>
              <p:cNvPr id="316" name="Rectangle 1231">
                <a:extLst>
                  <a:ext uri="{FF2B5EF4-FFF2-40B4-BE49-F238E27FC236}">
                    <a16:creationId xmlns:a16="http://schemas.microsoft.com/office/drawing/2014/main" id="{7900A314-842B-25AA-CAAA-C935B086AD83}"/>
                  </a:ext>
                </a:extLst>
              </p:cNvPr>
              <p:cNvSpPr>
                <a:spLocks/>
              </p:cNvSpPr>
              <p:nvPr/>
            </p:nvSpPr>
            <p:spPr>
              <a:xfrm>
                <a:off x="7304764" y="6065230"/>
                <a:ext cx="844997" cy="299513"/>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Automate</a:t>
                </a:r>
              </a:p>
            </p:txBody>
          </p:sp>
        </p:grpSp>
        <p:grpSp>
          <p:nvGrpSpPr>
            <p:cNvPr id="317" name="Group 316">
              <a:extLst>
                <a:ext uri="{FF2B5EF4-FFF2-40B4-BE49-F238E27FC236}">
                  <a16:creationId xmlns:a16="http://schemas.microsoft.com/office/drawing/2014/main" id="{23FD5A65-72C7-7530-ACB4-71090009CB76}"/>
                </a:ext>
              </a:extLst>
            </p:cNvPr>
            <p:cNvGrpSpPr/>
            <p:nvPr/>
          </p:nvGrpSpPr>
          <p:grpSpPr>
            <a:xfrm>
              <a:off x="6167983" y="3743592"/>
              <a:ext cx="567997" cy="453322"/>
              <a:chOff x="9905876" y="5716987"/>
              <a:chExt cx="844997" cy="636231"/>
            </a:xfrm>
          </p:grpSpPr>
          <p:sp>
            <p:nvSpPr>
              <p:cNvPr id="318" name="Rectangle 1236">
                <a:extLst>
                  <a:ext uri="{FF2B5EF4-FFF2-40B4-BE49-F238E27FC236}">
                    <a16:creationId xmlns:a16="http://schemas.microsoft.com/office/drawing/2014/main" id="{2D254902-5D1A-6D46-34C1-A969DE28420E}"/>
                  </a:ext>
                </a:extLst>
              </p:cNvPr>
              <p:cNvSpPr>
                <a:spLocks/>
              </p:cNvSpPr>
              <p:nvPr/>
            </p:nvSpPr>
            <p:spPr>
              <a:xfrm>
                <a:off x="9905876" y="6053704"/>
                <a:ext cx="844997" cy="299514"/>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Power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Pages</a:t>
                </a:r>
              </a:p>
            </p:txBody>
          </p:sp>
          <p:pic>
            <p:nvPicPr>
              <p:cNvPr id="319" name="Picture 2">
                <a:extLst>
                  <a:ext uri="{FF2B5EF4-FFF2-40B4-BE49-F238E27FC236}">
                    <a16:creationId xmlns:a16="http://schemas.microsoft.com/office/drawing/2014/main" id="{B7FC9171-185B-AFEA-9A58-D75FC8146A33}"/>
                  </a:ext>
                  <a:ext uri="{C183D7F6-B498-43B3-948B-1728B52AA6E4}">
                    <adec:decorative xmlns:adec="http://schemas.microsoft.com/office/drawing/2017/decorative" val="0"/>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p:blipFill>
            <p:spPr bwMode="auto">
              <a:xfrm>
                <a:off x="10181789" y="5716987"/>
                <a:ext cx="238331" cy="2248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0" name="Group 319">
              <a:extLst>
                <a:ext uri="{FF2B5EF4-FFF2-40B4-BE49-F238E27FC236}">
                  <a16:creationId xmlns:a16="http://schemas.microsoft.com/office/drawing/2014/main" id="{6413EF4B-DC4B-BCD6-9194-DBF6034AF774}"/>
                </a:ext>
              </a:extLst>
            </p:cNvPr>
            <p:cNvGrpSpPr/>
            <p:nvPr/>
          </p:nvGrpSpPr>
          <p:grpSpPr>
            <a:xfrm>
              <a:off x="5435283" y="3704914"/>
              <a:ext cx="567997" cy="496581"/>
              <a:chOff x="5557203" y="3552514"/>
              <a:chExt cx="567997" cy="496581"/>
            </a:xfrm>
          </p:grpSpPr>
          <p:sp>
            <p:nvSpPr>
              <p:cNvPr id="321" name="Rectangle 1236">
                <a:extLst>
                  <a:ext uri="{FF2B5EF4-FFF2-40B4-BE49-F238E27FC236}">
                    <a16:creationId xmlns:a16="http://schemas.microsoft.com/office/drawing/2014/main" id="{848F96DD-D6AC-E5E1-08B6-026302FA8969}"/>
                  </a:ext>
                </a:extLst>
              </p:cNvPr>
              <p:cNvSpPr>
                <a:spLocks/>
              </p:cNvSpPr>
              <p:nvPr/>
            </p:nvSpPr>
            <p:spPr>
              <a:xfrm>
                <a:off x="5557203" y="3835688"/>
                <a:ext cx="567997"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Copilot </a:t>
                </a:r>
              </a:p>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w="3175">
                      <a:noFill/>
                    </a:ln>
                    <a:solidFill>
                      <a:srgbClr val="000000"/>
                    </a:solidFill>
                    <a:effectLst/>
                    <a:uLnTx/>
                    <a:uFillTx/>
                    <a:latin typeface="Segoe UI Semibold"/>
                    <a:ea typeface="+mn-ea"/>
                    <a:cs typeface="Segoe UI" pitchFamily="34" charset="0"/>
                  </a:rPr>
                  <a:t>Studio</a:t>
                </a:r>
              </a:p>
            </p:txBody>
          </p:sp>
          <p:pic>
            <p:nvPicPr>
              <p:cNvPr id="322" name="Graphic 321">
                <a:extLst>
                  <a:ext uri="{FF2B5EF4-FFF2-40B4-BE49-F238E27FC236}">
                    <a16:creationId xmlns:a16="http://schemas.microsoft.com/office/drawing/2014/main" id="{8C6259F2-3C8B-700D-8611-FAA404B0707D}"/>
                  </a:ext>
                  <a:ext uri="{C183D7F6-B498-43B3-948B-1728B52AA6E4}">
                    <adec:decorative xmlns:adec="http://schemas.microsoft.com/office/drawing/2017/decorative" val="1"/>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5737345" y="3552514"/>
                <a:ext cx="213408" cy="213408"/>
              </a:xfrm>
              <a:prstGeom prst="rect">
                <a:avLst/>
              </a:prstGeom>
            </p:spPr>
          </p:pic>
        </p:grpSp>
        <p:grpSp>
          <p:nvGrpSpPr>
            <p:cNvPr id="323" name="Group 322">
              <a:extLst>
                <a:ext uri="{FF2B5EF4-FFF2-40B4-BE49-F238E27FC236}">
                  <a16:creationId xmlns:a16="http://schemas.microsoft.com/office/drawing/2014/main" id="{D34670B8-400D-E8C8-CEBE-A5D4108E858C}"/>
                </a:ext>
              </a:extLst>
            </p:cNvPr>
            <p:cNvGrpSpPr/>
            <p:nvPr/>
          </p:nvGrpSpPr>
          <p:grpSpPr>
            <a:xfrm>
              <a:off x="7656758" y="3708108"/>
              <a:ext cx="312212" cy="493387"/>
              <a:chOff x="7322494" y="3555708"/>
              <a:chExt cx="312212" cy="493387"/>
            </a:xfrm>
          </p:grpSpPr>
          <p:pic>
            <p:nvPicPr>
              <p:cNvPr id="324" name="Picture 323" descr="A green and white circle&#10;&#10;Description automatically generated">
                <a:extLst>
                  <a:ext uri="{FF2B5EF4-FFF2-40B4-BE49-F238E27FC236}">
                    <a16:creationId xmlns:a16="http://schemas.microsoft.com/office/drawing/2014/main" id="{189A847D-FE02-596D-17C7-5F28988547EC}"/>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392709" y="3555708"/>
                <a:ext cx="212400" cy="212400"/>
              </a:xfrm>
              <a:prstGeom prst="rect">
                <a:avLst/>
              </a:prstGeom>
              <a:ln w="2183" cap="flat">
                <a:noFill/>
                <a:prstDash val="solid"/>
                <a:miter/>
              </a:ln>
            </p:spPr>
          </p:pic>
          <p:sp>
            <p:nvSpPr>
              <p:cNvPr id="325" name="Rectangle 1231">
                <a:extLst>
                  <a:ext uri="{FF2B5EF4-FFF2-40B4-BE49-F238E27FC236}">
                    <a16:creationId xmlns:a16="http://schemas.microsoft.com/office/drawing/2014/main" id="{D2AF3EE9-76D0-9353-8CF4-115365FAD615}"/>
                  </a:ext>
                </a:extLst>
              </p:cNvPr>
              <p:cNvSpPr>
                <a:spLocks/>
              </p:cNvSpPr>
              <p:nvPr/>
            </p:nvSpPr>
            <p:spPr>
              <a:xfrm>
                <a:off x="7322494" y="3835688"/>
                <a:ext cx="312212" cy="213407"/>
              </a:xfrm>
              <a:prstGeom prst="rect">
                <a:avLst/>
              </a:prstGeom>
            </p:spPr>
            <p:txBody>
              <a:bodyPr wrap="none" lIns="0" tIns="0" rIns="0" bIns="0">
                <a:noAutofit/>
              </a:bodyPr>
              <a:lstStyle/>
              <a:p>
                <a:pPr marL="0" marR="0" lvl="0" indent="0" algn="ctr" defTabSz="861251"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w="3175">
                      <a:noFill/>
                    </a:ln>
                    <a:solidFill>
                      <a:srgbClr val="000000"/>
                    </a:solidFill>
                    <a:effectLst/>
                    <a:uLnTx/>
                    <a:uFillTx/>
                    <a:latin typeface="Segoe UI Semibold"/>
                    <a:ea typeface="+mn-ea"/>
                    <a:cs typeface="Segoe UI" pitchFamily="34" charset="0"/>
                  </a:rPr>
                  <a:t>Dataverse</a:t>
                </a:r>
              </a:p>
            </p:txBody>
          </p:sp>
        </p:grpSp>
      </p:grpSp>
      <p:pic>
        <p:nvPicPr>
          <p:cNvPr id="243" name="Graphic 242">
            <a:extLst>
              <a:ext uri="{FF2B5EF4-FFF2-40B4-BE49-F238E27FC236}">
                <a16:creationId xmlns:a16="http://schemas.microsoft.com/office/drawing/2014/main" id="{7CFFDBB0-666F-7C2B-82DA-07CB84FAA37E}"/>
              </a:ext>
            </a:extLst>
          </p:cNvPr>
          <p:cNvPicPr>
            <a:picLocks noChangeAspect="1"/>
          </p:cNvPicPr>
          <p:nvPr/>
        </p:nvPicPr>
        <p:blipFill>
          <a:blip r:embed="rId36" cstate="screen">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5285718" y="3520222"/>
            <a:ext cx="273018" cy="289396"/>
          </a:xfrm>
          <a:prstGeom prst="rect">
            <a:avLst/>
          </a:prstGeom>
        </p:spPr>
      </p:pic>
      <p:sp>
        <p:nvSpPr>
          <p:cNvPr id="239" name="Exstentions">
            <a:extLst>
              <a:ext uri="{FF2B5EF4-FFF2-40B4-BE49-F238E27FC236}">
                <a16:creationId xmlns:a16="http://schemas.microsoft.com/office/drawing/2014/main" id="{B271EEA7-AAE6-6E41-5A72-B5F4B9310F20}"/>
              </a:ext>
            </a:extLst>
          </p:cNvPr>
          <p:cNvSpPr/>
          <p:nvPr/>
        </p:nvSpPr>
        <p:spPr bwMode="auto">
          <a:xfrm>
            <a:off x="5610000" y="3581967"/>
            <a:ext cx="1090570" cy="152349"/>
          </a:xfrm>
          <a:prstGeom prst="rect">
            <a:avLst/>
          </a:prstGeom>
          <a:noFill/>
        </p:spPr>
        <p:txBody>
          <a:bodyPr wrap="square" lIns="0" tIns="0" rIns="0" bIns="0" anchor="ctr">
            <a:spAutoFit/>
          </a:bodyPr>
          <a:lstStyle/>
          <a:p>
            <a:pPr marL="0" marR="0" lvl="0" indent="0" algn="ctr" defTabSz="914102" rtl="0" eaLnBrk="1" fontAlgn="base" latinLnBrk="0" hangingPunct="1">
              <a:lnSpc>
                <a:spcPct val="90000"/>
              </a:lnSpc>
              <a:spcBef>
                <a:spcPts val="2239"/>
              </a:spcBef>
              <a:spcAft>
                <a:spcPct val="0"/>
              </a:spcAft>
              <a:buClrTx/>
              <a:buSzPct val="90000"/>
              <a:buFontTx/>
              <a:buNone/>
              <a:tabLst/>
              <a:defRPr/>
            </a:pPr>
            <a:r>
              <a:rPr kumimoji="0" lang="en-US" sz="1100" b="0" i="0" u="none" strike="noStrike" kern="0" cap="none" spc="0" normalizeH="0" baseline="0" noProof="0" dirty="0">
                <a:ln>
                  <a:noFill/>
                </a:ln>
                <a:solidFill>
                  <a:srgbClr val="000000"/>
                </a:solidFill>
                <a:effectLst/>
                <a:uLnTx/>
                <a:uFillTx/>
                <a:latin typeface="Segoe UI Semibold"/>
                <a:ea typeface="+mn-ea"/>
                <a:cs typeface="Segoe UI" panose="020B0502040204020203" pitchFamily="34" charset="0"/>
              </a:rPr>
              <a:t>Power Platform</a:t>
            </a:r>
          </a:p>
        </p:txBody>
      </p:sp>
      <p:grpSp>
        <p:nvGrpSpPr>
          <p:cNvPr id="73" name="Group 72">
            <a:extLst>
              <a:ext uri="{FF2B5EF4-FFF2-40B4-BE49-F238E27FC236}">
                <a16:creationId xmlns:a16="http://schemas.microsoft.com/office/drawing/2014/main" id="{7E61EEEF-AB2C-7F6D-91AB-96BA6A855B6C}"/>
              </a:ext>
              <a:ext uri="{C183D7F6-B498-43B3-948B-1728B52AA6E4}">
                <adec:decorative xmlns:adec="http://schemas.microsoft.com/office/drawing/2017/decorative" val="1"/>
              </a:ext>
            </a:extLst>
          </p:cNvPr>
          <p:cNvGrpSpPr/>
          <p:nvPr/>
        </p:nvGrpSpPr>
        <p:grpSpPr>
          <a:xfrm>
            <a:off x="5887559" y="1029633"/>
            <a:ext cx="422705" cy="222476"/>
            <a:chOff x="17572567" y="584200"/>
            <a:chExt cx="845410" cy="5719234"/>
          </a:xfrm>
        </p:grpSpPr>
        <p:cxnSp>
          <p:nvCxnSpPr>
            <p:cNvPr id="74" name="Straight Connector 67">
              <a:extLst>
                <a:ext uri="{FF2B5EF4-FFF2-40B4-BE49-F238E27FC236}">
                  <a16:creationId xmlns:a16="http://schemas.microsoft.com/office/drawing/2014/main" id="{9596E87C-48F7-5E63-8728-8C79EF5DE238}"/>
                </a:ext>
                <a:ext uri="{C183D7F6-B498-43B3-948B-1728B52AA6E4}">
                  <adec:decorative xmlns:adec="http://schemas.microsoft.com/office/drawing/2017/decorative" val="1"/>
                </a:ext>
              </a:extLst>
            </p:cNvPr>
            <p:cNvCxnSpPr>
              <a:cxnSpLocks/>
            </p:cNvCxnSpPr>
            <p:nvPr/>
          </p:nvCxnSpPr>
          <p:spPr>
            <a:xfrm flipV="1">
              <a:off x="17572567" y="584200"/>
              <a:ext cx="0" cy="5719234"/>
            </a:xfrm>
            <a:prstGeom prst="straightConnector1">
              <a:avLst/>
            </a:prstGeom>
            <a:noFill/>
            <a:ln w="9525" cap="rnd">
              <a:gradFill flip="none" rotWithShape="1">
                <a:gsLst>
                  <a:gs pos="5000">
                    <a:srgbClr val="FFFFFF">
                      <a:alpha val="0"/>
                    </a:srgbClr>
                  </a:gs>
                  <a:gs pos="46000">
                    <a:srgbClr val="B05CD0"/>
                  </a:gs>
                  <a:gs pos="100000">
                    <a:srgbClr val="B359CF"/>
                  </a:gs>
                </a:gsLst>
                <a:lin ang="5400000" scaled="1"/>
                <a:tileRect/>
              </a:gradFill>
              <a:prstDash val="solid"/>
              <a:round/>
            </a:ln>
          </p:spPr>
        </p:cxnSp>
        <p:cxnSp>
          <p:nvCxnSpPr>
            <p:cNvPr id="75" name="Straight Connector 67">
              <a:extLst>
                <a:ext uri="{FF2B5EF4-FFF2-40B4-BE49-F238E27FC236}">
                  <a16:creationId xmlns:a16="http://schemas.microsoft.com/office/drawing/2014/main" id="{661ABB2E-0F69-D620-1F92-18531AE4EF06}"/>
                </a:ext>
                <a:ext uri="{C183D7F6-B498-43B3-948B-1728B52AA6E4}">
                  <adec:decorative xmlns:adec="http://schemas.microsoft.com/office/drawing/2017/decorative" val="1"/>
                </a:ext>
              </a:extLst>
            </p:cNvPr>
            <p:cNvCxnSpPr>
              <a:cxnSpLocks/>
            </p:cNvCxnSpPr>
            <p:nvPr/>
          </p:nvCxnSpPr>
          <p:spPr>
            <a:xfrm flipV="1">
              <a:off x="1778391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6" name="Straight Connector 67">
              <a:extLst>
                <a:ext uri="{FF2B5EF4-FFF2-40B4-BE49-F238E27FC236}">
                  <a16:creationId xmlns:a16="http://schemas.microsoft.com/office/drawing/2014/main" id="{FAFA0E2D-1E56-45B0-A2F9-FD58929BF04D}"/>
                </a:ext>
                <a:ext uri="{C183D7F6-B498-43B3-948B-1728B52AA6E4}">
                  <adec:decorative xmlns:adec="http://schemas.microsoft.com/office/drawing/2017/decorative" val="1"/>
                </a:ext>
              </a:extLst>
            </p:cNvPr>
            <p:cNvCxnSpPr>
              <a:cxnSpLocks/>
            </p:cNvCxnSpPr>
            <p:nvPr/>
          </p:nvCxnSpPr>
          <p:spPr>
            <a:xfrm flipV="1">
              <a:off x="17989449"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7" name="Straight Connector 67">
              <a:extLst>
                <a:ext uri="{FF2B5EF4-FFF2-40B4-BE49-F238E27FC236}">
                  <a16:creationId xmlns:a16="http://schemas.microsoft.com/office/drawing/2014/main" id="{29EEA1C0-5B8F-A8B7-6DC1-298F3DB5A036}"/>
                </a:ext>
                <a:ext uri="{C183D7F6-B498-43B3-948B-1728B52AA6E4}">
                  <adec:decorative xmlns:adec="http://schemas.microsoft.com/office/drawing/2017/decorative" val="1"/>
                </a:ext>
              </a:extLst>
            </p:cNvPr>
            <p:cNvCxnSpPr>
              <a:cxnSpLocks/>
            </p:cNvCxnSpPr>
            <p:nvPr/>
          </p:nvCxnSpPr>
          <p:spPr>
            <a:xfrm flipV="1">
              <a:off x="18206623"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cxnSp>
          <p:nvCxnSpPr>
            <p:cNvPr id="78" name="Straight Connector 67">
              <a:extLst>
                <a:ext uri="{FF2B5EF4-FFF2-40B4-BE49-F238E27FC236}">
                  <a16:creationId xmlns:a16="http://schemas.microsoft.com/office/drawing/2014/main" id="{22D979EA-A6CE-5796-5D2E-7ABD8996EBD2}"/>
                </a:ext>
                <a:ext uri="{C183D7F6-B498-43B3-948B-1728B52AA6E4}">
                  <adec:decorative xmlns:adec="http://schemas.microsoft.com/office/drawing/2017/decorative" val="1"/>
                </a:ext>
              </a:extLst>
            </p:cNvPr>
            <p:cNvCxnSpPr>
              <a:cxnSpLocks/>
            </p:cNvCxnSpPr>
            <p:nvPr/>
          </p:nvCxnSpPr>
          <p:spPr>
            <a:xfrm flipV="1">
              <a:off x="18417977" y="584200"/>
              <a:ext cx="0" cy="5719234"/>
            </a:xfrm>
            <a:prstGeom prst="straightConnector1">
              <a:avLst/>
            </a:prstGeom>
            <a:noFill/>
            <a:ln w="9525" cap="rnd">
              <a:gradFill flip="none" rotWithShape="1">
                <a:gsLst>
                  <a:gs pos="5000">
                    <a:srgbClr val="FFFFFF">
                      <a:alpha val="0"/>
                    </a:srgbClr>
                  </a:gs>
                  <a:gs pos="50000">
                    <a:srgbClr val="B05CD0"/>
                  </a:gs>
                  <a:gs pos="100000">
                    <a:srgbClr val="B359CF"/>
                  </a:gs>
                </a:gsLst>
                <a:lin ang="5400000" scaled="1"/>
                <a:tileRect/>
              </a:gradFill>
              <a:prstDash val="solid"/>
              <a:round/>
            </a:ln>
          </p:spPr>
        </p:cxnSp>
      </p:grpSp>
      <p:sp>
        <p:nvSpPr>
          <p:cNvPr id="97" name="Oval 96">
            <a:extLst>
              <a:ext uri="{FF2B5EF4-FFF2-40B4-BE49-F238E27FC236}">
                <a16:creationId xmlns:a16="http://schemas.microsoft.com/office/drawing/2014/main" id="{D16C2730-5C40-2DB2-3F66-EF69B81A9F88}"/>
              </a:ext>
              <a:ext uri="{C183D7F6-B498-43B3-948B-1728B52AA6E4}">
                <adec:decorative xmlns:adec="http://schemas.microsoft.com/office/drawing/2017/decorative" val="1"/>
              </a:ext>
            </a:extLst>
          </p:cNvPr>
          <p:cNvSpPr>
            <a:spLocks noChangeAspect="1"/>
          </p:cNvSpPr>
          <p:nvPr/>
        </p:nvSpPr>
        <p:spPr bwMode="auto">
          <a:xfrm>
            <a:off x="5859399" y="86360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4" name="Oval 93">
            <a:extLst>
              <a:ext uri="{FF2B5EF4-FFF2-40B4-BE49-F238E27FC236}">
                <a16:creationId xmlns:a16="http://schemas.microsoft.com/office/drawing/2014/main" id="{A21CC362-BD78-3792-95F4-F1BABFE93D73}"/>
              </a:ext>
              <a:ext uri="{C183D7F6-B498-43B3-948B-1728B52AA6E4}">
                <adec:decorative xmlns:adec="http://schemas.microsoft.com/office/drawing/2017/decorative" val="1"/>
              </a:ext>
            </a:extLst>
          </p:cNvPr>
          <p:cNvSpPr>
            <a:spLocks noChangeAspect="1"/>
          </p:cNvSpPr>
          <p:nvPr/>
        </p:nvSpPr>
        <p:spPr bwMode="auto">
          <a:xfrm>
            <a:off x="5965307" y="678878"/>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9" name="Oval 98">
            <a:extLst>
              <a:ext uri="{FF2B5EF4-FFF2-40B4-BE49-F238E27FC236}">
                <a16:creationId xmlns:a16="http://schemas.microsoft.com/office/drawing/2014/main" id="{3A1E9DA7-9B24-8B05-1B64-9DACFE3DAF97}"/>
              </a:ext>
              <a:ext uri="{C183D7F6-B498-43B3-948B-1728B52AA6E4}">
                <adec:decorative xmlns:adec="http://schemas.microsoft.com/office/drawing/2017/decorative" val="1"/>
              </a:ext>
            </a:extLst>
          </p:cNvPr>
          <p:cNvSpPr>
            <a:spLocks noChangeAspect="1"/>
          </p:cNvSpPr>
          <p:nvPr/>
        </p:nvSpPr>
        <p:spPr bwMode="auto">
          <a:xfrm>
            <a:off x="6281644" y="822582"/>
            <a:ext cx="53847" cy="53847"/>
          </a:xfrm>
          <a:prstGeom prst="ellipse">
            <a:avLst/>
          </a:prstGeom>
          <a:solidFill>
            <a:srgbClr val="C04FCE"/>
          </a:solidFill>
          <a:ln w="9525" cap="flat" cmpd="sng" algn="ctr">
            <a:noFill/>
            <a:prstDash val="solid"/>
            <a:headEnd type="none" w="med" len="med"/>
            <a:tailEnd type="none" w="med" len="med"/>
          </a:ln>
          <a:effectLst>
            <a:outerShdw blurRad="63500" dist="63500" dir="2700000" algn="tl" rotWithShape="0">
              <a:srgbClr val="737373">
                <a:alpha val="20000"/>
              </a:srgbClr>
            </a:outerShdw>
          </a:effectLst>
        </p:spPr>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marL="0" marR="0" lvl="0" indent="0" algn="l" defTabSz="466236"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8" name="Rectangle 107">
            <a:extLst>
              <a:ext uri="{FF2B5EF4-FFF2-40B4-BE49-F238E27FC236}">
                <a16:creationId xmlns:a16="http://schemas.microsoft.com/office/drawing/2014/main" id="{309176F3-ACCD-2BD5-7F9E-08BAFA47C96D}"/>
              </a:ext>
            </a:extLst>
          </p:cNvPr>
          <p:cNvSpPr/>
          <p:nvPr/>
        </p:nvSpPr>
        <p:spPr bwMode="auto">
          <a:xfrm>
            <a:off x="7372933" y="5984958"/>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Analysis</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Services</a:t>
            </a:r>
          </a:p>
        </p:txBody>
      </p:sp>
      <p:sp>
        <p:nvSpPr>
          <p:cNvPr id="109" name="Rectangle 108">
            <a:extLst>
              <a:ext uri="{FF2B5EF4-FFF2-40B4-BE49-F238E27FC236}">
                <a16:creationId xmlns:a16="http://schemas.microsoft.com/office/drawing/2014/main" id="{A744E8C5-CA95-EB18-A43B-226794E56B58}"/>
              </a:ext>
            </a:extLst>
          </p:cNvPr>
          <p:cNvSpPr/>
          <p:nvPr/>
        </p:nvSpPr>
        <p:spPr bwMode="auto">
          <a:xfrm>
            <a:off x="7315655" y="534128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API</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Management</a:t>
            </a:r>
          </a:p>
        </p:txBody>
      </p:sp>
      <p:sp>
        <p:nvSpPr>
          <p:cNvPr id="110" name="Rectangle 109">
            <a:extLst>
              <a:ext uri="{FF2B5EF4-FFF2-40B4-BE49-F238E27FC236}">
                <a16:creationId xmlns:a16="http://schemas.microsoft.com/office/drawing/2014/main" id="{B546449A-CA94-0162-DD60-7B2D99C7B3F0}"/>
              </a:ext>
            </a:extLst>
          </p:cNvPr>
          <p:cNvSpPr/>
          <p:nvPr/>
        </p:nvSpPr>
        <p:spPr bwMode="auto">
          <a:xfrm>
            <a:off x="5564476" y="534128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Azure</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Functions</a:t>
            </a:r>
          </a:p>
        </p:txBody>
      </p:sp>
      <p:sp>
        <p:nvSpPr>
          <p:cNvPr id="112" name="Rectangle 111">
            <a:extLst>
              <a:ext uri="{FF2B5EF4-FFF2-40B4-BE49-F238E27FC236}">
                <a16:creationId xmlns:a16="http://schemas.microsoft.com/office/drawing/2014/main" id="{9B154256-2ACE-73D7-C7C0-FCDE7852DD2B}"/>
              </a:ext>
            </a:extLst>
          </p:cNvPr>
          <p:cNvSpPr/>
          <p:nvPr/>
        </p:nvSpPr>
        <p:spPr bwMode="auto">
          <a:xfrm>
            <a:off x="6445676" y="534128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Logic</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Apps</a:t>
            </a:r>
          </a:p>
        </p:txBody>
      </p:sp>
      <p:sp>
        <p:nvSpPr>
          <p:cNvPr id="113" name="Rectangle 112">
            <a:extLst>
              <a:ext uri="{FF2B5EF4-FFF2-40B4-BE49-F238E27FC236}">
                <a16:creationId xmlns:a16="http://schemas.microsoft.com/office/drawing/2014/main" id="{54CAB71C-0D5A-E627-C821-431DCBFC359B}"/>
              </a:ext>
            </a:extLst>
          </p:cNvPr>
          <p:cNvSpPr/>
          <p:nvPr/>
        </p:nvSpPr>
        <p:spPr bwMode="auto">
          <a:xfrm>
            <a:off x="-3634157" y="730792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Cognitive</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Services</a:t>
            </a:r>
          </a:p>
        </p:txBody>
      </p:sp>
      <p:sp>
        <p:nvSpPr>
          <p:cNvPr id="115" name="AutoShape 3">
            <a:extLst>
              <a:ext uri="{FF2B5EF4-FFF2-40B4-BE49-F238E27FC236}">
                <a16:creationId xmlns:a16="http://schemas.microsoft.com/office/drawing/2014/main" id="{5FBD1793-F08C-48F8-5ADB-3EEB1A3CAA1F}"/>
              </a:ext>
            </a:extLst>
          </p:cNvPr>
          <p:cNvSpPr>
            <a:spLocks noChangeAspect="1" noChangeArrowheads="1" noTextEdit="1"/>
          </p:cNvSpPr>
          <p:nvPr/>
        </p:nvSpPr>
        <p:spPr bwMode="auto">
          <a:xfrm>
            <a:off x="4909013" y="5048349"/>
            <a:ext cx="398044" cy="3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Semibold"/>
              <a:ea typeface="+mn-ea"/>
              <a:cs typeface="+mn-cs"/>
            </a:endParaRPr>
          </a:p>
        </p:txBody>
      </p:sp>
      <p:pic>
        <p:nvPicPr>
          <p:cNvPr id="116" name="Graphic 115">
            <a:extLst>
              <a:ext uri="{FF2B5EF4-FFF2-40B4-BE49-F238E27FC236}">
                <a16:creationId xmlns:a16="http://schemas.microsoft.com/office/drawing/2014/main" id="{A4F5664B-89A4-D3E9-ED80-46F2B021D083}"/>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6620968" y="5135036"/>
            <a:ext cx="173051" cy="169200"/>
          </a:xfrm>
          <a:prstGeom prst="rect">
            <a:avLst/>
          </a:prstGeom>
        </p:spPr>
      </p:pic>
      <p:pic>
        <p:nvPicPr>
          <p:cNvPr id="117" name="Graphic 116">
            <a:extLst>
              <a:ext uri="{FF2B5EF4-FFF2-40B4-BE49-F238E27FC236}">
                <a16:creationId xmlns:a16="http://schemas.microsoft.com/office/drawing/2014/main" id="{14646E04-8AA3-F393-9DC2-0EDBEBB42301}"/>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051297" y="7138720"/>
            <a:ext cx="173051" cy="169200"/>
          </a:xfrm>
          <a:prstGeom prst="rect">
            <a:avLst/>
          </a:prstGeom>
        </p:spPr>
      </p:pic>
      <p:pic>
        <p:nvPicPr>
          <p:cNvPr id="122" name="Graphic 121">
            <a:extLst>
              <a:ext uri="{FF2B5EF4-FFF2-40B4-BE49-F238E27FC236}">
                <a16:creationId xmlns:a16="http://schemas.microsoft.com/office/drawing/2014/main" id="{9867B55A-690F-5154-387D-7C165B7091FC}"/>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3448757" y="6966289"/>
            <a:ext cx="169200" cy="169200"/>
          </a:xfrm>
          <a:prstGeom prst="rect">
            <a:avLst/>
          </a:prstGeom>
        </p:spPr>
      </p:pic>
      <p:sp>
        <p:nvSpPr>
          <p:cNvPr id="124" name="Rectangle 123">
            <a:extLst>
              <a:ext uri="{FF2B5EF4-FFF2-40B4-BE49-F238E27FC236}">
                <a16:creationId xmlns:a16="http://schemas.microsoft.com/office/drawing/2014/main" id="{EE36E6AA-2042-4DBF-CDFE-73FBA8AFFC4A}"/>
              </a:ext>
            </a:extLst>
          </p:cNvPr>
          <p:cNvSpPr/>
          <p:nvPr/>
        </p:nvSpPr>
        <p:spPr bwMode="auto">
          <a:xfrm>
            <a:off x="-1758370" y="636979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Microsoft</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Graph</a:t>
            </a:r>
          </a:p>
        </p:txBody>
      </p:sp>
      <p:sp>
        <p:nvSpPr>
          <p:cNvPr id="126" name="Rectangle 125">
            <a:extLst>
              <a:ext uri="{FF2B5EF4-FFF2-40B4-BE49-F238E27FC236}">
                <a16:creationId xmlns:a16="http://schemas.microsoft.com/office/drawing/2014/main" id="{10227935-98F7-C659-3890-85CE004AAF1E}"/>
              </a:ext>
            </a:extLst>
          </p:cNvPr>
          <p:cNvSpPr/>
          <p:nvPr/>
        </p:nvSpPr>
        <p:spPr bwMode="auto">
          <a:xfrm>
            <a:off x="6091162"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Synapse</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Analytics</a:t>
            </a:r>
          </a:p>
        </p:txBody>
      </p:sp>
      <p:sp>
        <p:nvSpPr>
          <p:cNvPr id="127" name="Rectangle 126">
            <a:extLst>
              <a:ext uri="{FF2B5EF4-FFF2-40B4-BE49-F238E27FC236}">
                <a16:creationId xmlns:a16="http://schemas.microsoft.com/office/drawing/2014/main" id="{1D2EA694-65A0-1F6E-294F-49F1B48FF1B4}"/>
              </a:ext>
            </a:extLst>
          </p:cNvPr>
          <p:cNvSpPr/>
          <p:nvPr/>
        </p:nvSpPr>
        <p:spPr bwMode="auto">
          <a:xfrm>
            <a:off x="8637332" y="5341280"/>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Cosmos</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DB</a:t>
            </a:r>
          </a:p>
        </p:txBody>
      </p:sp>
      <p:pic>
        <p:nvPicPr>
          <p:cNvPr id="128" name="Picture 127" descr="A picture containing building, window, table, cage&#10;&#10;Description automatically generated">
            <a:extLst>
              <a:ext uri="{FF2B5EF4-FFF2-40B4-BE49-F238E27FC236}">
                <a16:creationId xmlns:a16="http://schemas.microsoft.com/office/drawing/2014/main" id="{7F8EC9CB-4D6A-2C10-4B19-4531A0A61102}"/>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181310" y="6148931"/>
            <a:ext cx="193371" cy="169200"/>
          </a:xfrm>
          <a:prstGeom prst="rect">
            <a:avLst/>
          </a:prstGeom>
        </p:spPr>
      </p:pic>
      <p:pic>
        <p:nvPicPr>
          <p:cNvPr id="129" name="Graphic 128">
            <a:extLst>
              <a:ext uri="{FF2B5EF4-FFF2-40B4-BE49-F238E27FC236}">
                <a16:creationId xmlns:a16="http://schemas.microsoft.com/office/drawing/2014/main" id="{6BDC38B0-9FBF-A0C1-2F87-800769922A50}"/>
              </a:ext>
            </a:extLst>
          </p:cNvPr>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6650839" y="5756471"/>
            <a:ext cx="169200" cy="169200"/>
          </a:xfrm>
          <a:prstGeom prst="rect">
            <a:avLst/>
          </a:prstGeom>
        </p:spPr>
      </p:pic>
      <p:pic>
        <p:nvPicPr>
          <p:cNvPr id="130" name="Graphic 129">
            <a:extLst>
              <a:ext uri="{FF2B5EF4-FFF2-40B4-BE49-F238E27FC236}">
                <a16:creationId xmlns:a16="http://schemas.microsoft.com/office/drawing/2014/main" id="{3B09D39D-1232-41F3-7E55-F035550D8F92}"/>
              </a:ext>
            </a:extLst>
          </p:cNvPr>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9250997" y="5135036"/>
            <a:ext cx="169200" cy="169200"/>
          </a:xfrm>
          <a:prstGeom prst="rect">
            <a:avLst/>
          </a:prstGeom>
        </p:spPr>
      </p:pic>
      <p:pic>
        <p:nvPicPr>
          <p:cNvPr id="132" name="Graphic 131" descr="SQL Azure logo">
            <a:extLst>
              <a:ext uri="{FF2B5EF4-FFF2-40B4-BE49-F238E27FC236}">
                <a16:creationId xmlns:a16="http://schemas.microsoft.com/office/drawing/2014/main" id="{4F399785-2B77-795C-7255-42F7E3800754}"/>
              </a:ext>
              <a:ext uri="{C183D7F6-B498-43B3-948B-1728B52AA6E4}">
                <adec:decorative xmlns:adec="http://schemas.microsoft.com/office/drawing/2017/decorative" val="0"/>
              </a:ext>
            </a:extLst>
          </p:cNvPr>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8375605" y="5135036"/>
            <a:ext cx="169201" cy="169200"/>
          </a:xfrm>
          <a:prstGeom prst="rect">
            <a:avLst/>
          </a:prstGeom>
        </p:spPr>
      </p:pic>
      <p:sp>
        <p:nvSpPr>
          <p:cNvPr id="133" name="Rectangle 132">
            <a:extLst>
              <a:ext uri="{FF2B5EF4-FFF2-40B4-BE49-F238E27FC236}">
                <a16:creationId xmlns:a16="http://schemas.microsoft.com/office/drawing/2014/main" id="{DEFF7A00-1011-9BCD-5F4B-AADCB3964D6F}"/>
              </a:ext>
            </a:extLst>
          </p:cNvPr>
          <p:cNvSpPr/>
          <p:nvPr/>
        </p:nvSpPr>
        <p:spPr bwMode="auto">
          <a:xfrm>
            <a:off x="7760360" y="5341280"/>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Azure </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SQL</a:t>
            </a:r>
          </a:p>
        </p:txBody>
      </p:sp>
      <p:sp>
        <p:nvSpPr>
          <p:cNvPr id="253" name="Rectangle 252">
            <a:extLst>
              <a:ext uri="{FF2B5EF4-FFF2-40B4-BE49-F238E27FC236}">
                <a16:creationId xmlns:a16="http://schemas.microsoft.com/office/drawing/2014/main" id="{CDE21C61-6FAD-DE5D-2EF0-ACE41EACC1C4}"/>
              </a:ext>
            </a:extLst>
          </p:cNvPr>
          <p:cNvSpPr/>
          <p:nvPr/>
        </p:nvSpPr>
        <p:spPr bwMode="auto">
          <a:xfrm>
            <a:off x="-4657796" y="8009499"/>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Azure </a:t>
            </a:r>
          </a:p>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Machine Learning</a:t>
            </a:r>
          </a:p>
        </p:txBody>
      </p:sp>
      <p:sp>
        <p:nvSpPr>
          <p:cNvPr id="254" name="Rectangle 253">
            <a:extLst>
              <a:ext uri="{FF2B5EF4-FFF2-40B4-BE49-F238E27FC236}">
                <a16:creationId xmlns:a16="http://schemas.microsoft.com/office/drawing/2014/main" id="{7089ED57-0C5A-54A6-E762-5876B9E8C4DE}"/>
              </a:ext>
            </a:extLst>
          </p:cNvPr>
          <p:cNvSpPr/>
          <p:nvPr/>
        </p:nvSpPr>
        <p:spPr bwMode="auto">
          <a:xfrm>
            <a:off x="-3668278" y="8171544"/>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Azure </a:t>
            </a:r>
          </a:p>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AI Search</a:t>
            </a:r>
          </a:p>
        </p:txBody>
      </p:sp>
      <p:sp>
        <p:nvSpPr>
          <p:cNvPr id="111" name="Rectangle 110">
            <a:extLst>
              <a:ext uri="{FF2B5EF4-FFF2-40B4-BE49-F238E27FC236}">
                <a16:creationId xmlns:a16="http://schemas.microsoft.com/office/drawing/2014/main" id="{00DD30E8-C128-DA86-8A26-26FD31AFDAF2}"/>
              </a:ext>
            </a:extLst>
          </p:cNvPr>
          <p:cNvSpPr/>
          <p:nvPr/>
        </p:nvSpPr>
        <p:spPr bwMode="auto">
          <a:xfrm>
            <a:off x="2897350" y="534128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a:ln>
                  <a:noFill/>
                </a:ln>
                <a:solidFill>
                  <a:srgbClr val="FFFFFF"/>
                </a:solidFill>
                <a:effectLst/>
                <a:uLnTx/>
                <a:uFillTx/>
                <a:latin typeface="Segoe UI Semibold"/>
                <a:ea typeface="+mn-ea"/>
                <a:cs typeface="Segoe UI Semibold" panose="020B0502040204020203" pitchFamily="34" charset="0"/>
              </a:rPr>
              <a:t>Kubernetes</a:t>
            </a:r>
            <a:br>
              <a:rPr kumimoji="0" lang="en-US" sz="800" b="0" i="0" u="none" strike="noStrike" kern="0" cap="none" spc="0" normalizeH="0" baseline="0" noProof="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a:ln>
                  <a:noFill/>
                </a:ln>
                <a:solidFill>
                  <a:srgbClr val="FFFFFF"/>
                </a:solidFill>
                <a:effectLst/>
                <a:uLnTx/>
                <a:uFillTx/>
                <a:latin typeface="Segoe UI Semibold"/>
                <a:ea typeface="+mn-ea"/>
                <a:cs typeface="Segoe UI Semibold" panose="020B0502040204020203" pitchFamily="34" charset="0"/>
              </a:rPr>
              <a:t>Service</a:t>
            </a:r>
          </a:p>
        </p:txBody>
      </p:sp>
      <p:sp>
        <p:nvSpPr>
          <p:cNvPr id="114" name="Rectangle 113">
            <a:extLst>
              <a:ext uri="{FF2B5EF4-FFF2-40B4-BE49-F238E27FC236}">
                <a16:creationId xmlns:a16="http://schemas.microsoft.com/office/drawing/2014/main" id="{F28DF4E3-E50F-021D-9714-02B692D3A722}"/>
              </a:ext>
            </a:extLst>
          </p:cNvPr>
          <p:cNvSpPr/>
          <p:nvPr/>
        </p:nvSpPr>
        <p:spPr bwMode="auto">
          <a:xfrm>
            <a:off x="-1306321" y="7312910"/>
            <a:ext cx="540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Bot </a:t>
            </a:r>
            <a:b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b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Services</a:t>
            </a:r>
          </a:p>
        </p:txBody>
      </p:sp>
      <p:pic>
        <p:nvPicPr>
          <p:cNvPr id="118" name="Graphic 117">
            <a:extLst>
              <a:ext uri="{FF2B5EF4-FFF2-40B4-BE49-F238E27FC236}">
                <a16:creationId xmlns:a16="http://schemas.microsoft.com/office/drawing/2014/main" id="{78273FA2-38BA-48CC-16A0-A0A4292D2D65}"/>
              </a:ext>
            </a:extLst>
          </p:cNvPr>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7544274" y="5756471"/>
            <a:ext cx="173051" cy="169200"/>
          </a:xfrm>
          <a:prstGeom prst="rect">
            <a:avLst/>
          </a:prstGeom>
        </p:spPr>
      </p:pic>
      <p:pic>
        <p:nvPicPr>
          <p:cNvPr id="119" name="Graphic 118">
            <a:extLst>
              <a:ext uri="{FF2B5EF4-FFF2-40B4-BE49-F238E27FC236}">
                <a16:creationId xmlns:a16="http://schemas.microsoft.com/office/drawing/2014/main" id="{D6F275EE-1905-B9C8-B016-8BE8911637A1}"/>
              </a:ext>
            </a:extLst>
          </p:cNvPr>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7500212" y="5135036"/>
            <a:ext cx="169200" cy="169200"/>
          </a:xfrm>
          <a:prstGeom prst="rect">
            <a:avLst/>
          </a:prstGeom>
        </p:spPr>
      </p:pic>
      <p:pic>
        <p:nvPicPr>
          <p:cNvPr id="120" name="Graphic 119">
            <a:extLst>
              <a:ext uri="{FF2B5EF4-FFF2-40B4-BE49-F238E27FC236}">
                <a16:creationId xmlns:a16="http://schemas.microsoft.com/office/drawing/2014/main" id="{94374257-7E34-0A64-75E8-6A2723E832F4}"/>
              </a:ext>
            </a:extLst>
          </p:cNvPr>
          <p:cNvPicPr>
            <a:picLocks noChangeAspect="1"/>
          </p:cNvPicPr>
          <p:nvPr/>
        </p:nvPicPr>
        <p:blipFill>
          <a:blip r:embed="rId55">
            <a:extLst>
              <a:ext uri="{28A0092B-C50C-407E-A947-70E740481C1C}">
                <a14:useLocalDpi xmlns:a14="http://schemas.microsoft.com/office/drawing/2010/main" val="0"/>
              </a:ext>
              <a:ext uri="{96DAC541-7B7A-43D3-8B79-37D633B846F1}">
                <asvg:svgBlip xmlns:asvg="http://schemas.microsoft.com/office/drawing/2016/SVG/main" r:embed="rId56"/>
              </a:ext>
            </a:extLst>
          </a:blip>
          <a:stretch>
            <a:fillRect/>
          </a:stretch>
        </p:blipFill>
        <p:spPr>
          <a:xfrm>
            <a:off x="5745575" y="5135036"/>
            <a:ext cx="169200" cy="169200"/>
          </a:xfrm>
          <a:prstGeom prst="rect">
            <a:avLst/>
          </a:prstGeom>
        </p:spPr>
      </p:pic>
      <p:pic>
        <p:nvPicPr>
          <p:cNvPr id="121" name="Graphic 120">
            <a:extLst>
              <a:ext uri="{FF2B5EF4-FFF2-40B4-BE49-F238E27FC236}">
                <a16:creationId xmlns:a16="http://schemas.microsoft.com/office/drawing/2014/main" id="{D559CEFE-AE36-F812-4FB3-DDC42157A9BE}"/>
              </a:ext>
            </a:extLst>
          </p:cNvPr>
          <p:cNvPicPr>
            <a:picLocks noChangeAspect="1"/>
          </p:cNvPicPr>
          <p:nvPr/>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3084420" y="5135036"/>
            <a:ext cx="169200" cy="169200"/>
          </a:xfrm>
          <a:prstGeom prst="rect">
            <a:avLst/>
          </a:prstGeom>
        </p:spPr>
      </p:pic>
      <p:pic>
        <p:nvPicPr>
          <p:cNvPr id="216" name="Containers Icon">
            <a:extLst>
              <a:ext uri="{FF2B5EF4-FFF2-40B4-BE49-F238E27FC236}">
                <a16:creationId xmlns:a16="http://schemas.microsoft.com/office/drawing/2014/main" id="{872FB955-8DAC-F3AD-613B-DBA0848B1662}"/>
              </a:ext>
            </a:extLst>
          </p:cNvPr>
          <p:cNvPicPr>
            <a:picLocks noChangeAspect="1"/>
          </p:cNvPicPr>
          <p:nvPr/>
        </p:nvPicPr>
        <p:blipFill>
          <a:blip r:embed="rId59">
            <a:extLst>
              <a:ext uri="{96DAC541-7B7A-43D3-8B79-37D633B846F1}">
                <asvg:svgBlip xmlns:asvg="http://schemas.microsoft.com/office/drawing/2016/SVG/main" r:embed="rId60"/>
              </a:ext>
            </a:extLst>
          </a:blip>
          <a:srcRect/>
          <a:stretch/>
        </p:blipFill>
        <p:spPr>
          <a:xfrm>
            <a:off x="-3526116" y="7950677"/>
            <a:ext cx="169200" cy="169200"/>
          </a:xfrm>
          <a:prstGeom prst="rect">
            <a:avLst/>
          </a:prstGeom>
        </p:spPr>
      </p:pic>
      <p:pic>
        <p:nvPicPr>
          <p:cNvPr id="217" name="AI Icon">
            <a:extLst>
              <a:ext uri="{FF2B5EF4-FFF2-40B4-BE49-F238E27FC236}">
                <a16:creationId xmlns:a16="http://schemas.microsoft.com/office/drawing/2014/main" id="{FBB81F83-6B08-4811-448C-BCFEAC0AAF42}"/>
              </a:ext>
            </a:extLst>
          </p:cNvPr>
          <p:cNvPicPr>
            <a:picLocks noChangeAspect="1"/>
          </p:cNvPicPr>
          <p:nvPr/>
        </p:nvPicPr>
        <p:blipFill>
          <a:blip r:embed="rId61">
            <a:extLst>
              <a:ext uri="{28A0092B-C50C-407E-A947-70E740481C1C}">
                <a14:useLocalDpi xmlns:a14="http://schemas.microsoft.com/office/drawing/2010/main" val="0"/>
              </a:ext>
              <a:ext uri="{96DAC541-7B7A-43D3-8B79-37D633B846F1}">
                <asvg:svgBlip xmlns:asvg="http://schemas.microsoft.com/office/drawing/2016/SVG/main" r:embed="rId62"/>
              </a:ext>
            </a:extLst>
          </a:blip>
          <a:stretch>
            <a:fillRect/>
          </a:stretch>
        </p:blipFill>
        <p:spPr>
          <a:xfrm>
            <a:off x="-4527906" y="7788632"/>
            <a:ext cx="169200" cy="169200"/>
          </a:xfrm>
          <a:prstGeom prst="rect">
            <a:avLst/>
          </a:prstGeom>
        </p:spPr>
      </p:pic>
      <p:pic>
        <p:nvPicPr>
          <p:cNvPr id="107" name="purview">
            <a:extLst>
              <a:ext uri="{FF2B5EF4-FFF2-40B4-BE49-F238E27FC236}">
                <a16:creationId xmlns:a16="http://schemas.microsoft.com/office/drawing/2014/main" id="{B3178586-9DFA-99BF-7BA0-6B25571F3AD6}"/>
              </a:ext>
              <a:ext uri="{C183D7F6-B498-43B3-948B-1728B52AA6E4}">
                <adec:decorative xmlns:adec="http://schemas.microsoft.com/office/drawing/2017/decorative" val="1"/>
              </a:ext>
            </a:extLst>
          </p:cNvPr>
          <p:cNvPicPr>
            <a:picLocks noChangeAspect="1"/>
          </p:cNvPicPr>
          <p:nvPr/>
        </p:nvPicPr>
        <p:blipFill>
          <a:blip r:embed="rId63"/>
          <a:srcRect/>
          <a:stretch/>
        </p:blipFill>
        <p:spPr>
          <a:xfrm>
            <a:off x="3103562" y="5756471"/>
            <a:ext cx="169200" cy="169200"/>
          </a:xfrm>
          <a:prstGeom prst="rect">
            <a:avLst/>
          </a:prstGeom>
        </p:spPr>
      </p:pic>
      <p:sp>
        <p:nvSpPr>
          <p:cNvPr id="123" name="Rectangle 122">
            <a:extLst>
              <a:ext uri="{FF2B5EF4-FFF2-40B4-BE49-F238E27FC236}">
                <a16:creationId xmlns:a16="http://schemas.microsoft.com/office/drawing/2014/main" id="{00EFFD5E-8E7A-75BC-E8C4-D4536A263096}"/>
              </a:ext>
            </a:extLst>
          </p:cNvPr>
          <p:cNvSpPr/>
          <p:nvPr/>
        </p:nvSpPr>
        <p:spPr bwMode="auto">
          <a:xfrm>
            <a:off x="2448957"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Defender</a:t>
            </a:r>
          </a:p>
        </p:txBody>
      </p:sp>
      <p:pic>
        <p:nvPicPr>
          <p:cNvPr id="125" name="Sentinel icon" descr="A blue shield with a white circle&#10;&#10;AI-generated content may be incorrect.">
            <a:extLst>
              <a:ext uri="{FF2B5EF4-FFF2-40B4-BE49-F238E27FC236}">
                <a16:creationId xmlns:a16="http://schemas.microsoft.com/office/drawing/2014/main" id="{F427C23C-5E80-E127-B1C3-986B2230C480}"/>
              </a:ext>
            </a:extLst>
          </p:cNvPr>
          <p:cNvPicPr>
            <a:picLocks noChangeAspect="1"/>
          </p:cNvPicPr>
          <p:nvPr/>
        </p:nvPicPr>
        <p:blipFill>
          <a:blip r:embed="rId64">
            <a:clrChange>
              <a:clrFrom>
                <a:srgbClr val="FFFFFF"/>
              </a:clrFrom>
              <a:clrTo>
                <a:srgbClr val="FFFFFF">
                  <a:alpha val="0"/>
                </a:srgbClr>
              </a:clrTo>
            </a:clrChange>
          </a:blip>
          <a:stretch>
            <a:fillRect/>
          </a:stretch>
        </p:blipFill>
        <p:spPr>
          <a:xfrm>
            <a:off x="4872965" y="5756471"/>
            <a:ext cx="169200" cy="169200"/>
          </a:xfrm>
          <a:prstGeom prst="rect">
            <a:avLst/>
          </a:prstGeom>
        </p:spPr>
      </p:pic>
      <p:pic>
        <p:nvPicPr>
          <p:cNvPr id="131" name="Entra Icon">
            <a:extLst>
              <a:ext uri="{FF2B5EF4-FFF2-40B4-BE49-F238E27FC236}">
                <a16:creationId xmlns:a16="http://schemas.microsoft.com/office/drawing/2014/main" id="{705C189A-EA87-F3F4-AF75-5E39A1F30916}"/>
              </a:ext>
            </a:extLst>
          </p:cNvPr>
          <p:cNvPicPr>
            <a:picLocks noChangeAspect="1"/>
          </p:cNvPicPr>
          <p:nvPr/>
        </p:nvPicPr>
        <p:blipFill>
          <a:blip r:embed="rId65"/>
          <a:srcRect/>
          <a:stretch/>
        </p:blipFill>
        <p:spPr>
          <a:xfrm>
            <a:off x="3950882" y="5756471"/>
            <a:ext cx="169200" cy="169200"/>
          </a:xfrm>
          <a:prstGeom prst="rect">
            <a:avLst/>
          </a:prstGeom>
        </p:spPr>
      </p:pic>
      <p:pic>
        <p:nvPicPr>
          <p:cNvPr id="134" name="Intne icon">
            <a:extLst>
              <a:ext uri="{FF2B5EF4-FFF2-40B4-BE49-F238E27FC236}">
                <a16:creationId xmlns:a16="http://schemas.microsoft.com/office/drawing/2014/main" id="{60D9818E-CA3F-C04B-49E0-00790C97F8D5}"/>
              </a:ext>
            </a:extLst>
          </p:cNvPr>
          <p:cNvPicPr>
            <a:picLocks noChangeAspect="1"/>
          </p:cNvPicPr>
          <p:nvPr/>
        </p:nvPicPr>
        <p:blipFill>
          <a:blip r:embed="rId66">
            <a:extLst>
              <a:ext uri="{96DAC541-7B7A-43D3-8B79-37D633B846F1}">
                <asvg:svgBlip xmlns:asvg="http://schemas.microsoft.com/office/drawing/2016/SVG/main" r:embed="rId67"/>
              </a:ext>
            </a:extLst>
          </a:blip>
          <a:stretch>
            <a:fillRect/>
          </a:stretch>
        </p:blipFill>
        <p:spPr>
          <a:xfrm>
            <a:off x="-4111098" y="5310297"/>
            <a:ext cx="169200" cy="169200"/>
          </a:xfrm>
          <a:prstGeom prst="rect">
            <a:avLst/>
          </a:prstGeom>
        </p:spPr>
      </p:pic>
      <p:sp>
        <p:nvSpPr>
          <p:cNvPr id="135" name="Rectangle 134">
            <a:extLst>
              <a:ext uri="{FF2B5EF4-FFF2-40B4-BE49-F238E27FC236}">
                <a16:creationId xmlns:a16="http://schemas.microsoft.com/office/drawing/2014/main" id="{FEA5D1C4-5822-9E99-E22D-2470EA2F5267}"/>
              </a:ext>
            </a:extLst>
          </p:cNvPr>
          <p:cNvSpPr/>
          <p:nvPr/>
        </p:nvSpPr>
        <p:spPr bwMode="auto">
          <a:xfrm>
            <a:off x="-4725433" y="5587042"/>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Intune</a:t>
            </a:r>
          </a:p>
        </p:txBody>
      </p:sp>
      <p:sp>
        <p:nvSpPr>
          <p:cNvPr id="136" name="Rectangle 135">
            <a:extLst>
              <a:ext uri="{FF2B5EF4-FFF2-40B4-BE49-F238E27FC236}">
                <a16:creationId xmlns:a16="http://schemas.microsoft.com/office/drawing/2014/main" id="{EDC0F131-38DE-B3FD-EB45-4F1011487647}"/>
              </a:ext>
            </a:extLst>
          </p:cNvPr>
          <p:cNvSpPr/>
          <p:nvPr/>
        </p:nvSpPr>
        <p:spPr bwMode="auto">
          <a:xfrm>
            <a:off x="3353640"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Entra</a:t>
            </a:r>
          </a:p>
        </p:txBody>
      </p:sp>
      <p:sp>
        <p:nvSpPr>
          <p:cNvPr id="137" name="Rectangle 136">
            <a:extLst>
              <a:ext uri="{FF2B5EF4-FFF2-40B4-BE49-F238E27FC236}">
                <a16:creationId xmlns:a16="http://schemas.microsoft.com/office/drawing/2014/main" id="{35EEDA1D-7F4C-DE1A-660D-FE6FA29BF62F}"/>
              </a:ext>
            </a:extLst>
          </p:cNvPr>
          <p:cNvSpPr/>
          <p:nvPr/>
        </p:nvSpPr>
        <p:spPr bwMode="auto">
          <a:xfrm>
            <a:off x="4255007"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Sentinel</a:t>
            </a:r>
          </a:p>
        </p:txBody>
      </p:sp>
      <p:pic>
        <p:nvPicPr>
          <p:cNvPr id="138" name="Purview icon">
            <a:extLst>
              <a:ext uri="{FF2B5EF4-FFF2-40B4-BE49-F238E27FC236}">
                <a16:creationId xmlns:a16="http://schemas.microsoft.com/office/drawing/2014/main" id="{79DC1C5A-EB0B-8D77-0D8B-A718712F426E}"/>
              </a:ext>
              <a:ext uri="{C183D7F6-B498-43B3-948B-1728B52AA6E4}">
                <adec:decorative xmlns:adec="http://schemas.microsoft.com/office/drawing/2017/decorative" val="1"/>
              </a:ext>
            </a:extLst>
          </p:cNvPr>
          <p:cNvPicPr>
            <a:picLocks noChangeAspect="1"/>
          </p:cNvPicPr>
          <p:nvPr/>
        </p:nvPicPr>
        <p:blipFill>
          <a:blip r:embed="rId68">
            <a:extLst>
              <a:ext uri="{96DAC541-7B7A-43D3-8B79-37D633B846F1}">
                <asvg:svgBlip xmlns:asvg="http://schemas.microsoft.com/office/drawing/2016/SVG/main" r:embed="rId69"/>
              </a:ext>
            </a:extLst>
          </a:blip>
          <a:srcRect/>
          <a:stretch/>
        </p:blipFill>
        <p:spPr>
          <a:xfrm>
            <a:off x="5753150" y="5756471"/>
            <a:ext cx="172725" cy="169200"/>
          </a:xfrm>
          <a:prstGeom prst="rect">
            <a:avLst/>
          </a:prstGeom>
        </p:spPr>
      </p:pic>
      <p:sp>
        <p:nvSpPr>
          <p:cNvPr id="139" name="Rectangle 138">
            <a:extLst>
              <a:ext uri="{FF2B5EF4-FFF2-40B4-BE49-F238E27FC236}">
                <a16:creationId xmlns:a16="http://schemas.microsoft.com/office/drawing/2014/main" id="{BA953C97-6C07-91EA-56BB-2DAFEAAAC5E4}"/>
              </a:ext>
            </a:extLst>
          </p:cNvPr>
          <p:cNvSpPr/>
          <p:nvPr/>
        </p:nvSpPr>
        <p:spPr bwMode="auto">
          <a:xfrm>
            <a:off x="5151977"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Purview</a:t>
            </a:r>
          </a:p>
        </p:txBody>
      </p:sp>
      <p:pic>
        <p:nvPicPr>
          <p:cNvPr id="143" name="Picture 142" descr="A blue and pink ribbon">
            <a:extLst>
              <a:ext uri="{FF2B5EF4-FFF2-40B4-BE49-F238E27FC236}">
                <a16:creationId xmlns:a16="http://schemas.microsoft.com/office/drawing/2014/main" id="{06DE12A1-0E25-0A02-66DA-56462C674E79}"/>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273959" y="5756471"/>
            <a:ext cx="169200" cy="169200"/>
          </a:xfrm>
          <a:prstGeom prst="rect">
            <a:avLst/>
          </a:prstGeom>
        </p:spPr>
      </p:pic>
      <p:pic>
        <p:nvPicPr>
          <p:cNvPr id="144" name="Graphic 143">
            <a:extLst>
              <a:ext uri="{FF2B5EF4-FFF2-40B4-BE49-F238E27FC236}">
                <a16:creationId xmlns:a16="http://schemas.microsoft.com/office/drawing/2014/main" id="{E6F89EE3-A582-8DCA-2289-FF845BB688F4}"/>
              </a:ext>
            </a:extLst>
          </p:cNvPr>
          <p:cNvPicPr>
            <a:picLocks noChangeAspect="1"/>
          </p:cNvPicPr>
          <p:nvPr/>
        </p:nvPicPr>
        <p:blipFill>
          <a:blip r:embed="rId71">
            <a:extLst>
              <a:ext uri="{96DAC541-7B7A-43D3-8B79-37D633B846F1}">
                <asvg:svgBlip xmlns:asvg="http://schemas.microsoft.com/office/drawing/2016/SVG/main" r:embed="rId72"/>
              </a:ext>
            </a:extLst>
          </a:blip>
          <a:stretch>
            <a:fillRect/>
          </a:stretch>
        </p:blipFill>
        <p:spPr>
          <a:xfrm>
            <a:off x="3959813" y="5132335"/>
            <a:ext cx="184936" cy="174603"/>
          </a:xfrm>
          <a:prstGeom prst="rect">
            <a:avLst/>
          </a:prstGeom>
        </p:spPr>
      </p:pic>
      <p:sp>
        <p:nvSpPr>
          <p:cNvPr id="145" name="Rectangle 144">
            <a:extLst>
              <a:ext uri="{FF2B5EF4-FFF2-40B4-BE49-F238E27FC236}">
                <a16:creationId xmlns:a16="http://schemas.microsoft.com/office/drawing/2014/main" id="{FB2BB6C1-9532-1C6B-EC0D-FCB157A7D187}"/>
              </a:ext>
            </a:extLst>
          </p:cNvPr>
          <p:cNvSpPr/>
          <p:nvPr/>
        </p:nvSpPr>
        <p:spPr bwMode="auto">
          <a:xfrm>
            <a:off x="3363316" y="5341280"/>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App Service</a:t>
            </a:r>
          </a:p>
        </p:txBody>
      </p:sp>
      <p:sp>
        <p:nvSpPr>
          <p:cNvPr id="146" name="Rectangle 145">
            <a:extLst>
              <a:ext uri="{FF2B5EF4-FFF2-40B4-BE49-F238E27FC236}">
                <a16:creationId xmlns:a16="http://schemas.microsoft.com/office/drawing/2014/main" id="{8EECE81C-1894-50B7-ADB1-9CFC9FBB6E86}"/>
              </a:ext>
            </a:extLst>
          </p:cNvPr>
          <p:cNvSpPr/>
          <p:nvPr/>
        </p:nvSpPr>
        <p:spPr bwMode="auto">
          <a:xfrm>
            <a:off x="8681273"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AI Foundry</a:t>
            </a:r>
          </a:p>
        </p:txBody>
      </p:sp>
      <p:pic>
        <p:nvPicPr>
          <p:cNvPr id="147" name="Graphic 146">
            <a:extLst>
              <a:ext uri="{FF2B5EF4-FFF2-40B4-BE49-F238E27FC236}">
                <a16:creationId xmlns:a16="http://schemas.microsoft.com/office/drawing/2014/main" id="{A4F3CED3-7A06-D4F5-E97D-C032B69C0F6C}"/>
              </a:ext>
              <a:ext uri="{C183D7F6-B498-43B3-948B-1728B52AA6E4}">
                <adec:decorative xmlns:adec="http://schemas.microsoft.com/office/drawing/2017/decorative" val="1"/>
              </a:ext>
            </a:extLst>
          </p:cNvPr>
          <p:cNvPicPr>
            <a:picLocks noChangeAspect="1"/>
          </p:cNvPicPr>
          <p:nvPr/>
        </p:nvPicPr>
        <p:blipFill>
          <a:blip r:embed="rId73">
            <a:lum bright="-8000"/>
            <a:extLst>
              <a:ext uri="{28A0092B-C50C-407E-A947-70E740481C1C}">
                <a14:useLocalDpi xmlns:a14="http://schemas.microsoft.com/office/drawing/2010/main" val="0"/>
              </a:ext>
              <a:ext uri="{96DAC541-7B7A-43D3-8B79-37D633B846F1}">
                <asvg:svgBlip xmlns:asvg="http://schemas.microsoft.com/office/drawing/2016/SVG/main" r:embed="rId74"/>
              </a:ext>
            </a:extLst>
          </a:blip>
          <a:srcRect/>
          <a:stretch/>
        </p:blipFill>
        <p:spPr>
          <a:xfrm>
            <a:off x="4850942" y="5111228"/>
            <a:ext cx="188440" cy="216817"/>
          </a:xfrm>
          <a:prstGeom prst="rect">
            <a:avLst/>
          </a:prstGeom>
          <a:effectLst/>
        </p:spPr>
      </p:pic>
      <p:sp>
        <p:nvSpPr>
          <p:cNvPr id="158" name="Rectangle 157">
            <a:extLst>
              <a:ext uri="{FF2B5EF4-FFF2-40B4-BE49-F238E27FC236}">
                <a16:creationId xmlns:a16="http://schemas.microsoft.com/office/drawing/2014/main" id="{80A27845-7260-B71C-49FA-D3A80D9CD809}"/>
              </a:ext>
            </a:extLst>
          </p:cNvPr>
          <p:cNvSpPr/>
          <p:nvPr/>
        </p:nvSpPr>
        <p:spPr bwMode="auto">
          <a:xfrm>
            <a:off x="4268021" y="5341280"/>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Container Apps</a:t>
            </a:r>
          </a:p>
        </p:txBody>
      </p:sp>
      <p:pic>
        <p:nvPicPr>
          <p:cNvPr id="164" name="Picture 163">
            <a:extLst>
              <a:ext uri="{FF2B5EF4-FFF2-40B4-BE49-F238E27FC236}">
                <a16:creationId xmlns:a16="http://schemas.microsoft.com/office/drawing/2014/main" id="{DB95F9B5-F16D-5D7D-FF23-6964BE680C47}"/>
              </a:ext>
              <a:ext uri="{C183D7F6-B498-43B3-948B-1728B52AA6E4}">
                <adec:decorative xmlns:adec="http://schemas.microsoft.com/office/drawing/2017/decorative" val="1"/>
              </a:ext>
            </a:extLst>
          </p:cNvPr>
          <p:cNvPicPr>
            <a:picLocks noChangeAspect="1"/>
          </p:cNvPicPr>
          <p:nvPr/>
        </p:nvPicPr>
        <p:blipFill>
          <a:blip r:embed="rId75"/>
          <a:stretch>
            <a:fillRect/>
          </a:stretch>
        </p:blipFill>
        <p:spPr>
          <a:xfrm>
            <a:off x="8364457" y="5756471"/>
            <a:ext cx="220705" cy="169200"/>
          </a:xfrm>
          <a:prstGeom prst="rect">
            <a:avLst/>
          </a:prstGeom>
        </p:spPr>
      </p:pic>
      <p:sp>
        <p:nvSpPr>
          <p:cNvPr id="195" name="Rectangle 194">
            <a:extLst>
              <a:ext uri="{FF2B5EF4-FFF2-40B4-BE49-F238E27FC236}">
                <a16:creationId xmlns:a16="http://schemas.microsoft.com/office/drawing/2014/main" id="{99E64D77-4B72-B06B-AD7F-2ECB4083024D}"/>
              </a:ext>
            </a:extLst>
          </p:cNvPr>
          <p:cNvSpPr/>
          <p:nvPr/>
        </p:nvSpPr>
        <p:spPr bwMode="auto">
          <a:xfrm>
            <a:off x="7758073" y="5984958"/>
            <a:ext cx="1368000" cy="36000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ts val="400"/>
              </a:spcAft>
              <a:buClrTx/>
              <a:buSzTx/>
              <a:buFontTx/>
              <a:buNone/>
              <a:tabLst/>
              <a:defRPr/>
            </a:pPr>
            <a:r>
              <a:rPr kumimoji="0" lang="en-US" sz="800" b="0" i="0" u="none" strike="noStrike" kern="0" cap="none" spc="0" normalizeH="0" baseline="0" noProof="0" dirty="0">
                <a:ln>
                  <a:noFill/>
                </a:ln>
                <a:solidFill>
                  <a:srgbClr val="FFFFFF"/>
                </a:solidFill>
                <a:effectLst/>
                <a:uLnTx/>
                <a:uFillTx/>
                <a:latin typeface="Segoe UI Semibold"/>
                <a:ea typeface="+mn-ea"/>
                <a:cs typeface="Segoe UI Semibold" panose="020B0502040204020203" pitchFamily="34" charset="0"/>
              </a:rPr>
              <a:t>Fabric</a:t>
            </a:r>
          </a:p>
        </p:txBody>
      </p:sp>
      <p:pic>
        <p:nvPicPr>
          <p:cNvPr id="201" name="Graphic 200">
            <a:extLst>
              <a:ext uri="{FF2B5EF4-FFF2-40B4-BE49-F238E27FC236}">
                <a16:creationId xmlns:a16="http://schemas.microsoft.com/office/drawing/2014/main" id="{C93A82F3-478E-31EE-9A96-680388094627}"/>
              </a:ext>
              <a:ext uri="{C183D7F6-B498-43B3-948B-1728B52AA6E4}">
                <adec:decorative xmlns:adec="http://schemas.microsoft.com/office/drawing/2017/decorative" val="1"/>
              </a:ext>
            </a:extLst>
          </p:cNvPr>
          <p:cNvPicPr>
            <a:picLocks noChangeAspect="1"/>
          </p:cNvPicPr>
          <p:nvPr/>
        </p:nvPicPr>
        <p:blipFill>
          <a:blip r:embed="rId76">
            <a:extLst>
              <a:ext uri="{96DAC541-7B7A-43D3-8B79-37D633B846F1}">
                <asvg:svgBlip xmlns:asvg="http://schemas.microsoft.com/office/drawing/2016/SVG/main" r:embed="rId77"/>
              </a:ext>
            </a:extLst>
          </a:blip>
          <a:stretch>
            <a:fillRect/>
          </a:stretch>
        </p:blipFill>
        <p:spPr>
          <a:xfrm>
            <a:off x="-4786465" y="6443354"/>
            <a:ext cx="365760" cy="365760"/>
          </a:xfrm>
          <a:prstGeom prst="rect">
            <a:avLst/>
          </a:prstGeom>
          <a:effectLst>
            <a:outerShdw blurRad="127000" algn="ctr" rotWithShape="0">
              <a:prstClr val="black">
                <a:alpha val="20000"/>
              </a:prstClr>
            </a:outerShdw>
          </a:effectLst>
        </p:spPr>
      </p:pic>
    </p:spTree>
    <p:extLst>
      <p:ext uri="{BB962C8B-B14F-4D97-AF65-F5344CB8AC3E}">
        <p14:creationId xmlns:p14="http://schemas.microsoft.com/office/powerpoint/2010/main" val="2452828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repeatCount="indefinite" fill="hold" grpId="0" nodeType="withEffect">
                                  <p:stCondLst>
                                    <p:cond delay="0"/>
                                  </p:stCondLst>
                                  <p:childTnLst>
                                    <p:animMotion origin="layout" path="M -0.03008 0.00995 C 0.05547 -0.00579 0.08216 -0.11273 0.08229 -0.16736 " pathEditMode="relative" rAng="0" ptsTypes="AA">
                                      <p:cBhvr>
                                        <p:cTn id="6" dur="1250" fill="hold"/>
                                        <p:tgtEl>
                                          <p:spTgt spid="36"/>
                                        </p:tgtEl>
                                        <p:attrNameLst>
                                          <p:attrName>ppt_x</p:attrName>
                                          <p:attrName>ppt_y</p:attrName>
                                        </p:attrNameLst>
                                      </p:cBhvr>
                                      <p:rCtr x="5612" y="-8866"/>
                                    </p:animMotion>
                                  </p:childTnLst>
                                </p:cTn>
                              </p:par>
                              <p:par>
                                <p:cTn id="7" presetID="37" presetClass="path" presetSubtype="0" repeatCount="indefinite" fill="hold" grpId="0" nodeType="withEffect">
                                  <p:stCondLst>
                                    <p:cond delay="0"/>
                                  </p:stCondLst>
                                  <p:childTnLst>
                                    <p:animMotion origin="layout" path="M 0.00377 0.07963 C -0.00026 0.06041 -0.00091 -0.03982 -0.00078 -0.09375 " pathEditMode="relative" rAng="0" ptsTypes="AA">
                                      <p:cBhvr>
                                        <p:cTn id="8" dur="1750" fill="hold"/>
                                        <p:tgtEl>
                                          <p:spTgt spid="32"/>
                                        </p:tgtEl>
                                        <p:attrNameLst>
                                          <p:attrName>ppt_x</p:attrName>
                                          <p:attrName>ppt_y</p:attrName>
                                        </p:attrNameLst>
                                      </p:cBhvr>
                                      <p:rCtr x="-234" y="-8681"/>
                                    </p:animMotion>
                                  </p:childTnLst>
                                </p:cTn>
                              </p:par>
                              <p:par>
                                <p:cTn id="9" presetID="37" presetClass="path" presetSubtype="0" repeatCount="indefinite" fill="hold" grpId="0" nodeType="withEffect">
                                  <p:stCondLst>
                                    <p:cond delay="0"/>
                                  </p:stCondLst>
                                  <p:childTnLst>
                                    <p:animMotion origin="layout" path="M -0.06719 0.1206 C -0.03568 0.10555 0.00625 0.03009 0.00456 -0.05301 " pathEditMode="relative" rAng="0" ptsTypes="AA">
                                      <p:cBhvr>
                                        <p:cTn id="10" dur="1750" fill="hold"/>
                                        <p:tgtEl>
                                          <p:spTgt spid="31"/>
                                        </p:tgtEl>
                                        <p:attrNameLst>
                                          <p:attrName>ppt_x</p:attrName>
                                          <p:attrName>ppt_y</p:attrName>
                                        </p:attrNameLst>
                                      </p:cBhvr>
                                      <p:rCtr x="3581" y="-8681"/>
                                    </p:animMotion>
                                  </p:childTnLst>
                                </p:cTn>
                              </p:par>
                              <p:par>
                                <p:cTn id="11" presetID="37" presetClass="path" presetSubtype="0" repeatCount="indefinite" fill="hold" grpId="0" nodeType="withEffect">
                                  <p:stCondLst>
                                    <p:cond delay="0"/>
                                  </p:stCondLst>
                                  <p:childTnLst>
                                    <p:animMotion origin="layout" path="M 0.03907 0.09977 C 0.02058 0.08218 -0.00508 0.02014 -0.00664 -0.0743 " pathEditMode="relative" rAng="0" ptsTypes="AA">
                                      <p:cBhvr>
                                        <p:cTn id="12" dur="1250" fill="hold"/>
                                        <p:tgtEl>
                                          <p:spTgt spid="28"/>
                                        </p:tgtEl>
                                        <p:attrNameLst>
                                          <p:attrName>ppt_x</p:attrName>
                                          <p:attrName>ppt_y</p:attrName>
                                        </p:attrNameLst>
                                      </p:cBhvr>
                                      <p:rCtr x="-2292" y="-8704"/>
                                    </p:animMotion>
                                  </p:childTnLst>
                                </p:cTn>
                              </p:par>
                              <p:par>
                                <p:cTn id="13" presetID="37" presetClass="path" presetSubtype="0" repeatCount="indefinite" fill="hold" grpId="0" nodeType="withEffect">
                                  <p:stCondLst>
                                    <p:cond delay="0"/>
                                  </p:stCondLst>
                                  <p:childTnLst>
                                    <p:animMotion origin="layout" path="M 0.10117 0.13981 C 0.053 0.12963 -0.00156 0.0618 -0.00273 -0.03426 " pathEditMode="relative" rAng="0" ptsTypes="AA">
                                      <p:cBhvr>
                                        <p:cTn id="14" dur="1500" fill="hold"/>
                                        <p:tgtEl>
                                          <p:spTgt spid="30"/>
                                        </p:tgtEl>
                                        <p:attrNameLst>
                                          <p:attrName>ppt_x</p:attrName>
                                          <p:attrName>ppt_y</p:attrName>
                                        </p:attrNameLst>
                                      </p:cBhvr>
                                      <p:rCtr x="-5195" y="-8704"/>
                                    </p:animMotion>
                                  </p:childTnLst>
                                </p:cTn>
                              </p:par>
                              <p:par>
                                <p:cTn id="15" presetID="37" presetClass="path" presetSubtype="0" repeatCount="indefinite" fill="hold" grpId="0" nodeType="withEffect">
                                  <p:stCondLst>
                                    <p:cond delay="0"/>
                                  </p:stCondLst>
                                  <p:childTnLst>
                                    <p:animMotion origin="layout" path="M -0.02448 0.1544 C -0.00807 0.13287 0.00013 0.04421 -0.00013 -0.01852 " pathEditMode="relative" rAng="0" ptsTypes="AA">
                                      <p:cBhvr>
                                        <p:cTn id="16" dur="1250" fill="hold"/>
                                        <p:tgtEl>
                                          <p:spTgt spid="29"/>
                                        </p:tgtEl>
                                        <p:attrNameLst>
                                          <p:attrName>ppt_x</p:attrName>
                                          <p:attrName>ppt_y</p:attrName>
                                        </p:attrNameLst>
                                      </p:cBhvr>
                                      <p:rCtr x="1211" y="-8657"/>
                                    </p:animMotion>
                                  </p:childTnLst>
                                </p:cTn>
                              </p:par>
                              <p:par>
                                <p:cTn id="17" presetID="37" presetClass="path" presetSubtype="0" repeatCount="indefinite" fill="hold" grpId="0" nodeType="withEffect">
                                  <p:stCondLst>
                                    <p:cond delay="0"/>
                                  </p:stCondLst>
                                  <p:childTnLst>
                                    <p:animMotion origin="layout" path="M 0.06953 0.15972 C 0.05157 0.1456 -0.00039 0.09699 -0.00039 -0.01389 " pathEditMode="relative" rAng="0" ptsTypes="AA">
                                      <p:cBhvr>
                                        <p:cTn id="18" dur="1500" fill="hold"/>
                                        <p:tgtEl>
                                          <p:spTgt spid="38"/>
                                        </p:tgtEl>
                                        <p:attrNameLst>
                                          <p:attrName>ppt_x</p:attrName>
                                          <p:attrName>ppt_y</p:attrName>
                                        </p:attrNameLst>
                                      </p:cBhvr>
                                      <p:rCtr x="-3503" y="-8681"/>
                                    </p:animMotion>
                                  </p:childTnLst>
                                </p:cTn>
                              </p:par>
                              <p:par>
                                <p:cTn id="19" presetID="37" presetClass="path" presetSubtype="0" repeatCount="indefinite" fill="hold" grpId="0" nodeType="withEffect">
                                  <p:stCondLst>
                                    <p:cond delay="0"/>
                                  </p:stCondLst>
                                  <p:childTnLst>
                                    <p:animMotion origin="layout" path="M -0.06537 0.09121 C -0.00912 0.06574 0.01237 -0.02731 0.0125 -0.07986 " pathEditMode="relative" rAng="0" ptsTypes="AA">
                                      <p:cBhvr>
                                        <p:cTn id="20" dur="1250" fill="hold"/>
                                        <p:tgtEl>
                                          <p:spTgt spid="34"/>
                                        </p:tgtEl>
                                        <p:attrNameLst>
                                          <p:attrName>ppt_x</p:attrName>
                                          <p:attrName>ppt_y</p:attrName>
                                        </p:attrNameLst>
                                      </p:cBhvr>
                                      <p:rCtr x="3893" y="-8565"/>
                                    </p:animMotion>
                                  </p:childTnLst>
                                </p:cTn>
                              </p:par>
                              <p:par>
                                <p:cTn id="21" presetID="37" presetClass="path" presetSubtype="0" repeatCount="indefinite" fill="hold" grpId="0" nodeType="withEffect">
                                  <p:stCondLst>
                                    <p:cond delay="0"/>
                                  </p:stCondLst>
                                  <p:childTnLst>
                                    <p:animMotion origin="layout" path="M -0.03724 0.05278 C 0.00677 0.01852 0.02213 -0.06412 0.02239 -0.11574 " pathEditMode="relative" rAng="0" ptsTypes="AA">
                                      <p:cBhvr>
                                        <p:cTn id="22" dur="1750" fill="hold"/>
                                        <p:tgtEl>
                                          <p:spTgt spid="39"/>
                                        </p:tgtEl>
                                        <p:attrNameLst>
                                          <p:attrName>ppt_x</p:attrName>
                                          <p:attrName>ppt_y</p:attrName>
                                        </p:attrNameLst>
                                      </p:cBhvr>
                                      <p:rCtr x="2982" y="-8426"/>
                                    </p:animMotion>
                                  </p:childTnLst>
                                </p:cTn>
                              </p:par>
                              <p:par>
                                <p:cTn id="23" presetID="37" presetClass="path" presetSubtype="0" repeatCount="indefinite" fill="hold" grpId="0" nodeType="withEffect">
                                  <p:stCondLst>
                                    <p:cond delay="0"/>
                                  </p:stCondLst>
                                  <p:childTnLst>
                                    <p:animMotion origin="layout" path="M -0.10091 0.16389 C -0.0263 0.14121 -0.00013 0.04352 0.0004 -0.00925 " pathEditMode="relative" rAng="0" ptsTypes="AA">
                                      <p:cBhvr>
                                        <p:cTn id="24" dur="1750" fill="hold"/>
                                        <p:tgtEl>
                                          <p:spTgt spid="37"/>
                                        </p:tgtEl>
                                        <p:attrNameLst>
                                          <p:attrName>ppt_x</p:attrName>
                                          <p:attrName>ppt_y</p:attrName>
                                        </p:attrNameLst>
                                      </p:cBhvr>
                                      <p:rCtr x="5065" y="-8657"/>
                                    </p:animMotion>
                                  </p:childTnLst>
                                </p:cTn>
                              </p:par>
                              <p:par>
                                <p:cTn id="25" presetID="37" presetClass="path" presetSubtype="0" repeatCount="indefinite" fill="hold" grpId="0" nodeType="withEffect">
                                  <p:stCondLst>
                                    <p:cond delay="0"/>
                                  </p:stCondLst>
                                  <p:childTnLst>
                                    <p:animMotion origin="layout" path="M -0.08203 0.06435 C 0.00352 0.04884 0.03021 -0.0581 0.03034 -0.11273 " pathEditMode="relative" rAng="0" ptsTypes="AA">
                                      <p:cBhvr>
                                        <p:cTn id="26" dur="1750" fill="hold"/>
                                        <p:tgtEl>
                                          <p:spTgt spid="27"/>
                                        </p:tgtEl>
                                        <p:attrNameLst>
                                          <p:attrName>ppt_x</p:attrName>
                                          <p:attrName>ppt_y</p:attrName>
                                        </p:attrNameLst>
                                      </p:cBhvr>
                                      <p:rCtr x="5612" y="-8866"/>
                                    </p:animMotion>
                                  </p:childTnLst>
                                </p:cTn>
                              </p:par>
                              <p:par>
                                <p:cTn id="27" presetID="37" presetClass="path" presetSubtype="0" repeatCount="indefinite" fill="hold" grpId="0" nodeType="withEffect">
                                  <p:stCondLst>
                                    <p:cond delay="0"/>
                                  </p:stCondLst>
                                  <p:childTnLst>
                                    <p:animMotion origin="layout" path="M -0.01693 0.01806 C 0.02773 -0.01944 0.04244 -0.10277 0.0427 -0.15625 " pathEditMode="relative" rAng="0" ptsTypes="AA">
                                      <p:cBhvr>
                                        <p:cTn id="28" dur="1250" fill="hold"/>
                                        <p:tgtEl>
                                          <p:spTgt spid="33"/>
                                        </p:tgtEl>
                                        <p:attrNameLst>
                                          <p:attrName>ppt_x</p:attrName>
                                          <p:attrName>ppt_y</p:attrName>
                                        </p:attrNameLst>
                                      </p:cBhvr>
                                      <p:rCtr x="2982" y="-8727"/>
                                    </p:animMotion>
                                  </p:childTnLst>
                                </p:cTn>
                              </p:par>
                              <p:par>
                                <p:cTn id="29" presetID="37" presetClass="path" presetSubtype="0" repeatCount="indefinite" fill="hold" grpId="0" nodeType="withEffect">
                                  <p:stCondLst>
                                    <p:cond delay="0"/>
                                  </p:stCondLst>
                                  <p:childTnLst>
                                    <p:animMotion origin="layout" path="M -0.06719 0.1206 C -0.03568 0.10555 0.00625 0.03009 0.00456 -0.05301 " pathEditMode="relative" rAng="0" ptsTypes="AA">
                                      <p:cBhvr>
                                        <p:cTn id="30" dur="2000" fill="hold"/>
                                        <p:tgtEl>
                                          <p:spTgt spid="40"/>
                                        </p:tgtEl>
                                        <p:attrNameLst>
                                          <p:attrName>ppt_x</p:attrName>
                                          <p:attrName>ppt_y</p:attrName>
                                        </p:attrNameLst>
                                      </p:cBhvr>
                                      <p:rCtr x="3581" y="-8681"/>
                                    </p:animMotion>
                                  </p:childTnLst>
                                </p:cTn>
                              </p:par>
                              <p:par>
                                <p:cTn id="31" presetID="37" presetClass="path" presetSubtype="0" repeatCount="indefinite" fill="hold" grpId="0" nodeType="withEffect">
                                  <p:stCondLst>
                                    <p:cond delay="0"/>
                                  </p:stCondLst>
                                  <p:childTnLst>
                                    <p:animMotion origin="layout" path="M 0.03907 0.09977 C 0.02058 0.08218 -0.00508 0.02014 -0.00664 -0.0743 " pathEditMode="relative" rAng="0" ptsTypes="AA">
                                      <p:cBhvr>
                                        <p:cTn id="32" dur="1500" fill="hold"/>
                                        <p:tgtEl>
                                          <p:spTgt spid="41"/>
                                        </p:tgtEl>
                                        <p:attrNameLst>
                                          <p:attrName>ppt_x</p:attrName>
                                          <p:attrName>ppt_y</p:attrName>
                                        </p:attrNameLst>
                                      </p:cBhvr>
                                      <p:rCtr x="-2292" y="-8704"/>
                                    </p:animMotion>
                                  </p:childTnLst>
                                </p:cTn>
                              </p:par>
                              <p:par>
                                <p:cTn id="33" presetID="37" presetClass="path" presetSubtype="0" repeatCount="indefinite" fill="hold" grpId="0" nodeType="withEffect">
                                  <p:stCondLst>
                                    <p:cond delay="0"/>
                                  </p:stCondLst>
                                  <p:childTnLst>
                                    <p:animMotion origin="layout" path="M -0.01914 0.03056 C -0.01367 0.00741 0.0155 -7.40741E-7 0.01537 -0.05856 " pathEditMode="relative" rAng="0" ptsTypes="AA">
                                      <p:cBhvr>
                                        <p:cTn id="34" dur="1000" fill="hold"/>
                                        <p:tgtEl>
                                          <p:spTgt spid="82"/>
                                        </p:tgtEl>
                                        <p:attrNameLst>
                                          <p:attrName>ppt_x</p:attrName>
                                          <p:attrName>ppt_y</p:attrName>
                                        </p:attrNameLst>
                                      </p:cBhvr>
                                      <p:rCtr x="1719" y="-4468"/>
                                    </p:animMotion>
                                  </p:childTnLst>
                                </p:cTn>
                              </p:par>
                              <p:par>
                                <p:cTn id="35" presetID="37" presetClass="path" presetSubtype="0" repeatCount="indefinite" fill="hold" grpId="0" nodeType="withEffect">
                                  <p:stCondLst>
                                    <p:cond delay="0"/>
                                  </p:stCondLst>
                                  <p:childTnLst>
                                    <p:animMotion origin="layout" path="M 0.03581 0.03958 C 0.03581 0.00857 -0.03294 -0.00139 -0.03294 -0.05255 " pathEditMode="relative" rAng="0" ptsTypes="AA">
                                      <p:cBhvr>
                                        <p:cTn id="36" dur="1000" fill="hold"/>
                                        <p:tgtEl>
                                          <p:spTgt spid="81"/>
                                        </p:tgtEl>
                                        <p:attrNameLst>
                                          <p:attrName>ppt_x</p:attrName>
                                          <p:attrName>ppt_y</p:attrName>
                                        </p:attrNameLst>
                                      </p:cBhvr>
                                      <p:rCtr x="-3438" y="-4606"/>
                                    </p:animMotion>
                                  </p:childTnLst>
                                </p:cTn>
                              </p:par>
                              <p:par>
                                <p:cTn id="37" presetID="42" presetClass="path" presetSubtype="0" repeatCount="indefinite" fill="hold" grpId="0" nodeType="withEffect">
                                  <p:stCondLst>
                                    <p:cond delay="0"/>
                                  </p:stCondLst>
                                  <p:childTnLst>
                                    <p:animMotion origin="layout" path="M -2.08333E-7 -4.44444E-6 L -2.08333E-7 0.08704 " pathEditMode="relative" rAng="0" ptsTypes="AA">
                                      <p:cBhvr>
                                        <p:cTn id="38" dur="1000" spd="-100000" fill="hold"/>
                                        <p:tgtEl>
                                          <p:spTgt spid="83"/>
                                        </p:tgtEl>
                                        <p:attrNameLst>
                                          <p:attrName>ppt_x</p:attrName>
                                          <p:attrName>ppt_y</p:attrName>
                                        </p:attrNameLst>
                                      </p:cBhvr>
                                      <p:rCtr x="0" y="4352"/>
                                    </p:animMotion>
                                  </p:childTnLst>
                                </p:cTn>
                              </p:par>
                              <p:par>
                                <p:cTn id="39" presetID="37" presetClass="path" presetSubtype="0" repeatCount="indefinite" fill="hold" grpId="0" nodeType="withEffect">
                                  <p:stCondLst>
                                    <p:cond delay="0"/>
                                  </p:stCondLst>
                                  <p:childTnLst>
                                    <p:animMotion origin="layout" path="M 0.03112 0.06389 C 0.0306 0.03565 -0.00299 0.03333 -0.00378 -0.03125 " pathEditMode="relative" rAng="0" ptsTypes="AA">
                                      <p:cBhvr>
                                        <p:cTn id="40" dur="1000" fill="hold"/>
                                        <p:tgtEl>
                                          <p:spTgt spid="84"/>
                                        </p:tgtEl>
                                        <p:attrNameLst>
                                          <p:attrName>ppt_x</p:attrName>
                                          <p:attrName>ppt_y</p:attrName>
                                        </p:attrNameLst>
                                      </p:cBhvr>
                                      <p:rCtr x="-1745" y="-4769"/>
                                    </p:animMotion>
                                  </p:childTnLst>
                                </p:cTn>
                              </p:par>
                              <p:par>
                                <p:cTn id="41" presetID="37" presetClass="path" presetSubtype="0" repeatCount="indefinite" fill="hold" grpId="0" nodeType="withEffect">
                                  <p:stCondLst>
                                    <p:cond delay="0"/>
                                  </p:stCondLst>
                                  <p:childTnLst>
                                    <p:animMotion origin="layout" path="M -0.05599 0.05625 C -0.05599 0.03102 0.01172 0.01713 0.01237 -0.03357 " pathEditMode="relative" rAng="0" ptsTypes="AA">
                                      <p:cBhvr>
                                        <p:cTn id="42" dur="1000" fill="hold"/>
                                        <p:tgtEl>
                                          <p:spTgt spid="80"/>
                                        </p:tgtEl>
                                        <p:attrNameLst>
                                          <p:attrName>ppt_x</p:attrName>
                                          <p:attrName>ppt_y</p:attrName>
                                        </p:attrNameLst>
                                      </p:cBhvr>
                                      <p:rCtr x="3411" y="-4491"/>
                                    </p:animMotion>
                                  </p:childTnLst>
                                </p:cTn>
                              </p:par>
                              <p:par>
                                <p:cTn id="43" presetID="37" presetClass="path" presetSubtype="0" repeatCount="indefinite" fill="hold" grpId="0" nodeType="withEffect">
                                  <p:stCondLst>
                                    <p:cond delay="0"/>
                                  </p:stCondLst>
                                  <p:childTnLst>
                                    <p:animMotion origin="layout" path="M 0.01849 0.03565 C 0.01784 0.00718 -0.01562 0.00486 -0.01641 -0.05949 " pathEditMode="relative" rAng="0" ptsTypes="AA">
                                      <p:cBhvr>
                                        <p:cTn id="44" dur="1150" fill="hold"/>
                                        <p:tgtEl>
                                          <p:spTgt spid="85"/>
                                        </p:tgtEl>
                                        <p:attrNameLst>
                                          <p:attrName>ppt_x</p:attrName>
                                          <p:attrName>ppt_y</p:attrName>
                                        </p:attrNameLst>
                                      </p:cBhvr>
                                      <p:rCtr x="-1745" y="-4769"/>
                                    </p:animMotion>
                                  </p:childTnLst>
                                </p:cTn>
                              </p:par>
                              <p:par>
                                <p:cTn id="45" presetID="37" presetClass="path" presetSubtype="0" repeatCount="indefinite" fill="hold" grpId="0" nodeType="withEffect">
                                  <p:stCondLst>
                                    <p:cond delay="0"/>
                                  </p:stCondLst>
                                  <p:childTnLst>
                                    <p:animMotion origin="layout" path="M -0.05599 0.05625 C -0.05599 0.03102 0.01172 0.01713 0.01237 -0.03357 " pathEditMode="relative" rAng="0" ptsTypes="AA">
                                      <p:cBhvr>
                                        <p:cTn id="46" dur="1100" fill="hold"/>
                                        <p:tgtEl>
                                          <p:spTgt spid="89"/>
                                        </p:tgtEl>
                                        <p:attrNameLst>
                                          <p:attrName>ppt_x</p:attrName>
                                          <p:attrName>ppt_y</p:attrName>
                                        </p:attrNameLst>
                                      </p:cBhvr>
                                      <p:rCtr x="3411" y="-4491"/>
                                    </p:animMotion>
                                  </p:childTnLst>
                                </p:cTn>
                              </p:par>
                              <p:par>
                                <p:cTn id="47" presetID="42" presetClass="path" presetSubtype="0" repeatCount="indefinite" fill="hold" grpId="0" nodeType="withEffect">
                                  <p:stCondLst>
                                    <p:cond delay="0"/>
                                  </p:stCondLst>
                                  <p:childTnLst>
                                    <p:animMotion origin="layout" path="M 3.54167E-6 1.85185E-6 L 3.54167E-6 0.06065 " pathEditMode="relative" rAng="0" ptsTypes="AA">
                                      <p:cBhvr>
                                        <p:cTn id="48" dur="1000" spd="-100000" fill="hold"/>
                                        <p:tgtEl>
                                          <p:spTgt spid="87"/>
                                        </p:tgtEl>
                                        <p:attrNameLst>
                                          <p:attrName>ppt_x</p:attrName>
                                          <p:attrName>ppt_y</p:attrName>
                                        </p:attrNameLst>
                                      </p:cBhvr>
                                      <p:rCtr x="0" y="3032"/>
                                    </p:animMotion>
                                  </p:childTnLst>
                                </p:cTn>
                              </p:par>
                              <p:par>
                                <p:cTn id="49" presetID="42" presetClass="path" presetSubtype="0" repeatCount="indefinite" fill="hold" grpId="0" nodeType="withEffect">
                                  <p:stCondLst>
                                    <p:cond delay="0"/>
                                  </p:stCondLst>
                                  <p:childTnLst>
                                    <p:animMotion origin="layout" path="M -2.5E-6 -7.40741E-7 L -2.5E-6 0.07708 " pathEditMode="relative" rAng="0" ptsTypes="AA">
                                      <p:cBhvr>
                                        <p:cTn id="50" dur="750" spd="-100000" fill="hold"/>
                                        <p:tgtEl>
                                          <p:spTgt spid="88"/>
                                        </p:tgtEl>
                                        <p:attrNameLst>
                                          <p:attrName>ppt_x</p:attrName>
                                          <p:attrName>ppt_y</p:attrName>
                                        </p:attrNameLst>
                                      </p:cBhvr>
                                      <p:rCtr x="0" y="3843"/>
                                    </p:animMotion>
                                  </p:childTnLst>
                                </p:cTn>
                              </p:par>
                              <p:par>
                                <p:cTn id="51" presetID="42" presetClass="path" presetSubtype="0" repeatCount="indefinite" fill="hold" grpId="0" nodeType="withEffect">
                                  <p:stCondLst>
                                    <p:cond delay="0"/>
                                  </p:stCondLst>
                                  <p:childTnLst>
                                    <p:animMotion origin="layout" path="M 1.875E-6 -2.96296E-6 L 1.875E-6 0.07153 " pathEditMode="relative" rAng="0" ptsTypes="AA">
                                      <p:cBhvr>
                                        <p:cTn id="52" dur="850" spd="-100000" fill="hold"/>
                                        <p:tgtEl>
                                          <p:spTgt spid="90"/>
                                        </p:tgtEl>
                                        <p:attrNameLst>
                                          <p:attrName>ppt_x</p:attrName>
                                          <p:attrName>ppt_y</p:attrName>
                                        </p:attrNameLst>
                                      </p:cBhvr>
                                      <p:rCtr x="0" y="3565"/>
                                    </p:animMotion>
                                  </p:childTnLst>
                                </p:cTn>
                              </p:par>
                              <p:par>
                                <p:cTn id="53" presetID="42" presetClass="path" presetSubtype="0" repeatCount="indefinite" fill="hold" grpId="0" nodeType="withEffect">
                                  <p:stCondLst>
                                    <p:cond delay="0"/>
                                  </p:stCondLst>
                                  <p:childTnLst>
                                    <p:animMotion origin="layout" path="M -4.16667E-7 -3.7037E-6 L -4.16667E-7 0.05278 " pathEditMode="relative" rAng="0" ptsTypes="AA">
                                      <p:cBhvr>
                                        <p:cTn id="54" dur="1000" spd="-100000" fill="hold"/>
                                        <p:tgtEl>
                                          <p:spTgt spid="91"/>
                                        </p:tgtEl>
                                        <p:attrNameLst>
                                          <p:attrName>ppt_x</p:attrName>
                                          <p:attrName>ppt_y</p:attrName>
                                        </p:attrNameLst>
                                      </p:cBhvr>
                                      <p:rCtr x="0" y="2639"/>
                                    </p:animMotion>
                                  </p:childTnLst>
                                </p:cTn>
                              </p:par>
                              <p:par>
                                <p:cTn id="55" presetID="42" presetClass="path" presetSubtype="0" repeatCount="indefinite" fill="hold" grpId="0" nodeType="withEffect">
                                  <p:stCondLst>
                                    <p:cond delay="0"/>
                                  </p:stCondLst>
                                  <p:childTnLst>
                                    <p:animMotion origin="layout" path="M -4.375E-6 4.07407E-6 L -4.375E-6 0.07083 " pathEditMode="relative" rAng="0" ptsTypes="AA">
                                      <p:cBhvr>
                                        <p:cTn id="56" dur="750" spd="-100000" fill="hold"/>
                                        <p:tgtEl>
                                          <p:spTgt spid="86"/>
                                        </p:tgtEl>
                                        <p:attrNameLst>
                                          <p:attrName>ppt_x</p:attrName>
                                          <p:attrName>ppt_y</p:attrName>
                                        </p:attrNameLst>
                                      </p:cBhvr>
                                      <p:rCtr x="0" y="3542"/>
                                    </p:animMotion>
                                  </p:childTnLst>
                                </p:cTn>
                              </p:par>
                              <p:par>
                                <p:cTn id="57" presetID="42" presetClass="path" presetSubtype="0" repeatCount="indefinite" fill="hold" grpId="0" nodeType="withEffect">
                                  <p:stCondLst>
                                    <p:cond delay="0"/>
                                  </p:stCondLst>
                                  <p:childTnLst>
                                    <p:animMotion origin="layout" path="M 3.54167E-6 -0.00857 L 3.54167E-6 0.0412 " pathEditMode="relative" rAng="0" ptsTypes="AA">
                                      <p:cBhvr>
                                        <p:cTn id="58" dur="800" spd="-100000" fill="hold"/>
                                        <p:tgtEl>
                                          <p:spTgt spid="96"/>
                                        </p:tgtEl>
                                        <p:attrNameLst>
                                          <p:attrName>ppt_x</p:attrName>
                                          <p:attrName>ppt_y</p:attrName>
                                        </p:attrNameLst>
                                      </p:cBhvr>
                                      <p:rCtr x="0" y="2477"/>
                                    </p:animMotion>
                                  </p:childTnLst>
                                </p:cTn>
                              </p:par>
                              <p:par>
                                <p:cTn id="59" presetID="42" presetClass="path" presetSubtype="0" repeatCount="indefinite" fill="hold" grpId="0" nodeType="withEffect">
                                  <p:stCondLst>
                                    <p:cond delay="0"/>
                                  </p:stCondLst>
                                  <p:childTnLst>
                                    <p:animMotion origin="layout" path="M -4.16667E-7 -0.02269 L -4.16667E-7 0.02592 " pathEditMode="relative" rAng="0" ptsTypes="AA">
                                      <p:cBhvr>
                                        <p:cTn id="60" dur="1000" spd="-100000" fill="hold"/>
                                        <p:tgtEl>
                                          <p:spTgt spid="92"/>
                                        </p:tgtEl>
                                        <p:attrNameLst>
                                          <p:attrName>ppt_x</p:attrName>
                                          <p:attrName>ppt_y</p:attrName>
                                        </p:attrNameLst>
                                      </p:cBhvr>
                                      <p:rCtr x="0" y="2431"/>
                                    </p:animMotion>
                                  </p:childTnLst>
                                </p:cTn>
                              </p:par>
                              <p:par>
                                <p:cTn id="61" presetID="42" presetClass="path" presetSubtype="0" repeatCount="indefinite" fill="hold" grpId="0" nodeType="withEffect">
                                  <p:stCondLst>
                                    <p:cond delay="0"/>
                                  </p:stCondLst>
                                  <p:childTnLst>
                                    <p:animMotion origin="layout" path="M 1.875E-6 -3.7037E-7 L 1.875E-6 0.02176 " pathEditMode="relative" rAng="0" ptsTypes="AA">
                                      <p:cBhvr>
                                        <p:cTn id="62" dur="1200" spd="-100000" fill="hold"/>
                                        <p:tgtEl>
                                          <p:spTgt spid="95"/>
                                        </p:tgtEl>
                                        <p:attrNameLst>
                                          <p:attrName>ppt_x</p:attrName>
                                          <p:attrName>ppt_y</p:attrName>
                                        </p:attrNameLst>
                                      </p:cBhvr>
                                      <p:rCtr x="0" y="2176"/>
                                    </p:animMotion>
                                  </p:childTnLst>
                                </p:cTn>
                              </p:par>
                              <p:par>
                                <p:cTn id="63" presetID="42" presetClass="path" presetSubtype="0" repeatCount="indefinite" fill="hold" grpId="0" nodeType="withEffect">
                                  <p:stCondLst>
                                    <p:cond delay="0"/>
                                  </p:stCondLst>
                                  <p:childTnLst>
                                    <p:animMotion origin="layout" path="M -2.70833E-6 -3.7037E-7 L -2.70833E-6 0.02592 " pathEditMode="relative" rAng="0" ptsTypes="AA">
                                      <p:cBhvr>
                                        <p:cTn id="64" dur="1000" spd="-100000" fill="hold"/>
                                        <p:tgtEl>
                                          <p:spTgt spid="100"/>
                                        </p:tgtEl>
                                        <p:attrNameLst>
                                          <p:attrName>ppt_x</p:attrName>
                                          <p:attrName>ppt_y</p:attrName>
                                        </p:attrNameLst>
                                      </p:cBhvr>
                                      <p:rCtr x="0" y="2199"/>
                                    </p:animMotion>
                                  </p:childTnLst>
                                </p:cTn>
                              </p:par>
                              <p:par>
                                <p:cTn id="65" presetID="42" presetClass="path" presetSubtype="0" repeatCount="indefinite" fill="hold" grpId="0" nodeType="withEffect">
                                  <p:stCondLst>
                                    <p:cond delay="0"/>
                                  </p:stCondLst>
                                  <p:childTnLst>
                                    <p:animMotion origin="layout" path="M -4.375E-6 -0.00857 L -4.375E-6 0.0412 " pathEditMode="relative" rAng="0" ptsTypes="AA">
                                      <p:cBhvr>
                                        <p:cTn id="66" dur="750" spd="-100000" fill="hold"/>
                                        <p:tgtEl>
                                          <p:spTgt spid="101"/>
                                        </p:tgtEl>
                                        <p:attrNameLst>
                                          <p:attrName>ppt_x</p:attrName>
                                          <p:attrName>ppt_y</p:attrName>
                                        </p:attrNameLst>
                                      </p:cBhvr>
                                      <p:rCtr x="0" y="2477"/>
                                    </p:animMotion>
                                  </p:childTnLst>
                                </p:cTn>
                              </p:par>
                              <p:par>
                                <p:cTn id="67" presetID="42" presetClass="path" presetSubtype="0" repeatCount="indefinite" fill="hold" grpId="0" nodeType="withEffect">
                                  <p:stCondLst>
                                    <p:cond delay="0"/>
                                  </p:stCondLst>
                                  <p:childTnLst>
                                    <p:animMotion origin="layout" path="M 3.54167E-6 -0.09653 L 3.54167E-6 0.07523 " pathEditMode="relative" rAng="0" ptsTypes="AA">
                                      <p:cBhvr>
                                        <p:cTn id="68" dur="1250" spd="-100000" fill="hold"/>
                                        <p:tgtEl>
                                          <p:spTgt spid="94"/>
                                        </p:tgtEl>
                                        <p:attrNameLst>
                                          <p:attrName>ppt_x</p:attrName>
                                          <p:attrName>ppt_y</p:attrName>
                                        </p:attrNameLst>
                                      </p:cBhvr>
                                      <p:rCtr x="0" y="8588"/>
                                    </p:animMotion>
                                  </p:childTnLst>
                                </p:cTn>
                              </p:par>
                              <p:par>
                                <p:cTn id="69" presetID="42" presetClass="path" presetSubtype="0" repeatCount="indefinite" fill="hold" grpId="0" nodeType="withEffect">
                                  <p:stCondLst>
                                    <p:cond delay="0"/>
                                  </p:stCondLst>
                                  <p:childTnLst>
                                    <p:animMotion origin="layout" path="M -4.16667E-6 -0.15556 L -4.16667E-6 -1.48148E-6 " pathEditMode="relative" rAng="0" ptsTypes="AA">
                                      <p:cBhvr>
                                        <p:cTn id="70" dur="1100" spd="-100000" fill="hold"/>
                                        <p:tgtEl>
                                          <p:spTgt spid="93"/>
                                        </p:tgtEl>
                                        <p:attrNameLst>
                                          <p:attrName>ppt_x</p:attrName>
                                          <p:attrName>ppt_y</p:attrName>
                                        </p:attrNameLst>
                                      </p:cBhvr>
                                      <p:rCtr x="0" y="8519"/>
                                    </p:animMotion>
                                  </p:childTnLst>
                                </p:cTn>
                              </p:par>
                              <p:par>
                                <p:cTn id="71" presetID="42" presetClass="path" presetSubtype="0" repeatCount="indefinite" fill="hold" grpId="0" nodeType="withEffect">
                                  <p:stCondLst>
                                    <p:cond delay="0"/>
                                  </p:stCondLst>
                                  <p:childTnLst>
                                    <p:animMotion origin="layout" path="M -4.16667E-7 -0.19885 L -4.16667E-7 -0.02431 " pathEditMode="relative" rAng="0" ptsTypes="AA">
                                      <p:cBhvr>
                                        <p:cTn id="72" dur="1300" spd="-100000" fill="hold"/>
                                        <p:tgtEl>
                                          <p:spTgt spid="102"/>
                                        </p:tgtEl>
                                        <p:attrNameLst>
                                          <p:attrName>ppt_x</p:attrName>
                                          <p:attrName>ppt_y</p:attrName>
                                        </p:attrNameLst>
                                      </p:cBhvr>
                                      <p:rCtr x="0" y="8727"/>
                                    </p:animMotion>
                                  </p:childTnLst>
                                </p:cTn>
                              </p:par>
                              <p:par>
                                <p:cTn id="73" presetID="42" presetClass="path" presetSubtype="0" repeatCount="indefinite" fill="hold" grpId="0" nodeType="withEffect">
                                  <p:stCondLst>
                                    <p:cond delay="0"/>
                                  </p:stCondLst>
                                  <p:childTnLst>
                                    <p:animMotion origin="layout" path="M 2.08333E-6 -0.18379 L 2.08333E-6 0.03727 " pathEditMode="relative" rAng="0" ptsTypes="AA">
                                      <p:cBhvr>
                                        <p:cTn id="74" dur="1250" spd="-100000" fill="hold"/>
                                        <p:tgtEl>
                                          <p:spTgt spid="98"/>
                                        </p:tgtEl>
                                        <p:attrNameLst>
                                          <p:attrName>ppt_x</p:attrName>
                                          <p:attrName>ppt_y</p:attrName>
                                        </p:attrNameLst>
                                      </p:cBhvr>
                                      <p:rCtr x="0" y="11042"/>
                                    </p:animMotion>
                                  </p:childTnLst>
                                </p:cTn>
                              </p:par>
                              <p:par>
                                <p:cTn id="75" presetID="42" presetClass="path" presetSubtype="0" repeatCount="indefinite" fill="hold" grpId="0" nodeType="withEffect">
                                  <p:stCondLst>
                                    <p:cond delay="0"/>
                                  </p:stCondLst>
                                  <p:childTnLst>
                                    <p:animMotion origin="layout" path="M -2.5E-6 -0.12477 L -2.5E-6 0.04838 " pathEditMode="relative" rAng="0" ptsTypes="AA">
                                      <p:cBhvr>
                                        <p:cTn id="76" dur="1100" spd="-100000" fill="hold"/>
                                        <p:tgtEl>
                                          <p:spTgt spid="97"/>
                                        </p:tgtEl>
                                        <p:attrNameLst>
                                          <p:attrName>ppt_x</p:attrName>
                                          <p:attrName>ppt_y</p:attrName>
                                        </p:attrNameLst>
                                      </p:cBhvr>
                                      <p:rCtr x="0" y="8657"/>
                                    </p:animMotion>
                                  </p:childTnLst>
                                </p:cTn>
                              </p:par>
                              <p:par>
                                <p:cTn id="77" presetID="42" presetClass="path" presetSubtype="0" repeatCount="indefinite" fill="hold" grpId="0" nodeType="withEffect">
                                  <p:stCondLst>
                                    <p:cond delay="0"/>
                                  </p:stCondLst>
                                  <p:childTnLst>
                                    <p:animMotion origin="layout" path="M 2.08333E-6 -0.11921 L 2.08333E-6 0.05139 " pathEditMode="relative" rAng="0" ptsTypes="AA">
                                      <p:cBhvr>
                                        <p:cTn id="78" dur="1250" spd="-100000" fill="hold"/>
                                        <p:tgtEl>
                                          <p:spTgt spid="99"/>
                                        </p:tgtEl>
                                        <p:attrNameLst>
                                          <p:attrName>ppt_x</p:attrName>
                                          <p:attrName>ppt_y</p:attrName>
                                        </p:attrNameLst>
                                      </p:cBhvr>
                                      <p:rCtr x="0" y="8519"/>
                                    </p:animMotion>
                                  </p:childTnLst>
                                </p:cTn>
                              </p:par>
                              <p:par>
                                <p:cTn id="79" presetID="42" presetClass="path" presetSubtype="0" repeatCount="indefinite" fill="hold" grpId="0" nodeType="withEffect">
                                  <p:stCondLst>
                                    <p:cond delay="0"/>
                                  </p:stCondLst>
                                  <p:childTnLst>
                                    <p:animMotion origin="layout" path="M 3.54167E-6 -0.17014 L 3.54167E-6 0.00301 " pathEditMode="relative" rAng="0" ptsTypes="AA">
                                      <p:cBhvr>
                                        <p:cTn id="80" dur="1100" spd="-100000" fill="hold"/>
                                        <p:tgtEl>
                                          <p:spTgt spid="103"/>
                                        </p:tgtEl>
                                        <p:attrNameLst>
                                          <p:attrName>ppt_x</p:attrName>
                                          <p:attrName>ppt_y</p:attrName>
                                        </p:attrNameLst>
                                      </p:cBhvr>
                                      <p:rCtr x="0" y="8657"/>
                                    </p:animMotion>
                                  </p:childTnLst>
                                </p:cTn>
                              </p:par>
                              <p:par>
                                <p:cTn id="81" presetID="42" presetClass="path" presetSubtype="0" repeatCount="indefinite" fill="hold" grpId="0" nodeType="withEffect">
                                  <p:stCondLst>
                                    <p:cond delay="0"/>
                                  </p:stCondLst>
                                  <p:childTnLst>
                                    <p:animMotion origin="layout" path="M 3.54167E-6 -2.59259E-6 L 3.54167E-6 0.08704 " pathEditMode="relative" rAng="0" ptsTypes="AA">
                                      <p:cBhvr>
                                        <p:cTn id="82" dur="1000" spd="-100000" fill="hold"/>
                                        <p:tgtEl>
                                          <p:spTgt spid="262"/>
                                        </p:tgtEl>
                                        <p:attrNameLst>
                                          <p:attrName>ppt_x</p:attrName>
                                          <p:attrName>ppt_y</p:attrName>
                                        </p:attrNameLst>
                                      </p:cBhvr>
                                      <p:rCtr x="0" y="4352"/>
                                    </p:animMotion>
                                  </p:childTnLst>
                                </p:cTn>
                              </p:par>
                            </p:childTnLst>
                          </p:cTn>
                        </p:par>
                        <p:par>
                          <p:cTn id="83" fill="hold">
                            <p:stCondLst>
                              <p:cond delay="2000"/>
                            </p:stCondLst>
                            <p:childTnLst>
                              <p:par>
                                <p:cTn id="84" presetID="1" presetClass="entr" presetSubtype="0" fill="hold" grpId="0" nodeType="afterEffect">
                                  <p:stCondLst>
                                    <p:cond delay="0"/>
                                  </p:stCondLst>
                                  <p:childTnLst>
                                    <p:set>
                                      <p:cBhvr>
                                        <p:cTn id="85" dur="1" fill="hold">
                                          <p:stCondLst>
                                            <p:cond delay="0"/>
                                          </p:stCondLst>
                                        </p:cTn>
                                        <p:tgtEl>
                                          <p:spTgt spid="105"/>
                                        </p:tgtEl>
                                        <p:attrNameLst>
                                          <p:attrName>style.visibility</p:attrName>
                                        </p:attrNameLst>
                                      </p:cBhvr>
                                      <p:to>
                                        <p:strVal val="visible"/>
                                      </p:to>
                                    </p:set>
                                  </p:childTnLst>
                                </p:cTn>
                              </p:par>
                              <p:par>
                                <p:cTn id="86" presetID="63" presetClass="path" presetSubtype="0" repeatCount="indefinite" accel="50000" decel="50000" autoRev="1" fill="hold" grpId="1" nodeType="withEffect">
                                  <p:stCondLst>
                                    <p:cond delay="0"/>
                                  </p:stCondLst>
                                  <p:childTnLst>
                                    <p:animMotion origin="layout" path="M -0.02396 0.00092 L 0.08073 0.00092 " pathEditMode="relative" rAng="0" ptsTypes="AA">
                                      <p:cBhvr>
                                        <p:cTn id="87" dur="2000" fill="hold"/>
                                        <p:tgtEl>
                                          <p:spTgt spid="105"/>
                                        </p:tgtEl>
                                        <p:attrNameLst>
                                          <p:attrName>ppt_x</p:attrName>
                                          <p:attrName>ppt_y</p:attrName>
                                        </p:attrNameLst>
                                      </p:cBhvr>
                                      <p:rCtr x="5234" y="0"/>
                                    </p:animMotion>
                                  </p:childTnLst>
                                </p:cTn>
                              </p:par>
                              <p:par>
                                <p:cTn id="88" presetID="1" presetClass="entr" presetSubtype="0"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childTnLst>
                                </p:cTn>
                              </p:par>
                              <p:par>
                                <p:cTn id="90" presetID="63" presetClass="path" presetSubtype="0" repeatCount="indefinite" accel="50000" decel="50000" autoRev="1" fill="hold" grpId="1" nodeType="withEffect">
                                  <p:stCondLst>
                                    <p:cond delay="0"/>
                                  </p:stCondLst>
                                  <p:childTnLst>
                                    <p:animMotion origin="layout" path="M -0.03789 0.00092 L 0.03581 0.00092 " pathEditMode="relative" rAng="0" ptsTypes="AA">
                                      <p:cBhvr>
                                        <p:cTn id="91" dur="2000" fill="hold"/>
                                        <p:tgtEl>
                                          <p:spTgt spid="54"/>
                                        </p:tgtEl>
                                        <p:attrNameLst>
                                          <p:attrName>ppt_x</p:attrName>
                                          <p:attrName>ppt_y</p:attrName>
                                        </p:attrNameLst>
                                      </p:cBhvr>
                                      <p:rCtr x="3685" y="0"/>
                                    </p:animMotion>
                                  </p:childTnLst>
                                </p:cTn>
                              </p:par>
                              <p:par>
                                <p:cTn id="92" presetID="1" presetClass="entr" presetSubtype="0" fill="hold" grpId="0" nodeType="withEffect">
                                  <p:stCondLst>
                                    <p:cond delay="0"/>
                                  </p:stCondLst>
                                  <p:childTnLst>
                                    <p:set>
                                      <p:cBhvr>
                                        <p:cTn id="93" dur="1" fill="hold">
                                          <p:stCondLst>
                                            <p:cond delay="0"/>
                                          </p:stCondLst>
                                        </p:cTn>
                                        <p:tgtEl>
                                          <p:spTgt spid="104"/>
                                        </p:tgtEl>
                                        <p:attrNameLst>
                                          <p:attrName>style.visibility</p:attrName>
                                        </p:attrNameLst>
                                      </p:cBhvr>
                                      <p:to>
                                        <p:strVal val="visible"/>
                                      </p:to>
                                    </p:set>
                                  </p:childTnLst>
                                </p:cTn>
                              </p:par>
                              <p:par>
                                <p:cTn id="94" presetID="63" presetClass="path" presetSubtype="0" repeatCount="indefinite" accel="50000" decel="50000" autoRev="1" fill="hold" grpId="1" nodeType="withEffect">
                                  <p:stCondLst>
                                    <p:cond delay="0"/>
                                  </p:stCondLst>
                                  <p:childTnLst>
                                    <p:animMotion origin="layout" path="M -0.02826 0.00092 L 0.09166 0.00092 " pathEditMode="relative" rAng="0" ptsTypes="AA">
                                      <p:cBhvr>
                                        <p:cTn id="95" dur="2000" fill="hold"/>
                                        <p:tgtEl>
                                          <p:spTgt spid="104"/>
                                        </p:tgtEl>
                                        <p:attrNameLst>
                                          <p:attrName>ppt_x</p:attrName>
                                          <p:attrName>ppt_y</p:attrName>
                                        </p:attrNameLst>
                                      </p:cBhvr>
                                      <p:rCtr x="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54" grpId="0" animBg="1"/>
      <p:bldP spid="54" grpId="1" animBg="1"/>
      <p:bldP spid="104" grpId="0" animBg="1"/>
      <p:bldP spid="104" grpId="1" animBg="1"/>
      <p:bldP spid="105" grpId="0" animBg="1"/>
      <p:bldP spid="105" grpId="1"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5" grpId="0" animBg="1"/>
      <p:bldP spid="96" grpId="0" animBg="1"/>
      <p:bldP spid="98" grpId="0" animBg="1"/>
      <p:bldP spid="100" grpId="0" animBg="1"/>
      <p:bldP spid="101" grpId="0" animBg="1"/>
      <p:bldP spid="102" grpId="0" animBg="1"/>
      <p:bldP spid="262" grpId="0" animBg="1"/>
      <p:bldP spid="97" grpId="0" animBg="1"/>
      <p:bldP spid="94" grpId="0" animBg="1"/>
      <p:bldP spid="99" grpId="0" animBg="1"/>
    </p:bldLst>
  </p:timing>
</p:sld>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10</TotalTime>
  <Words>613</Words>
  <Application>Microsoft Office PowerPoint</Application>
  <PresentationFormat>Widescreen</PresentationFormat>
  <Paragraphs>162</Paragraphs>
  <Slides>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Aptos</vt:lpstr>
      <vt:lpstr>Arial</vt:lpstr>
      <vt:lpstr>Segoe UI</vt:lpstr>
      <vt:lpstr>Segoe UI  </vt:lpstr>
      <vt:lpstr>Segoe UI Semibold</vt:lpstr>
      <vt:lpstr>Segoe UI Variable Small Semibol</vt:lpstr>
      <vt:lpstr>Wingdings</vt:lpstr>
      <vt:lpstr>Black Template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3</cp:revision>
  <dcterms:created xsi:type="dcterms:W3CDTF">2025-09-16T09:36:57Z</dcterms:created>
  <dcterms:modified xsi:type="dcterms:W3CDTF">2025-09-16T09:47:17Z</dcterms:modified>
</cp:coreProperties>
</file>