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147478695" r:id="rId2"/>
    <p:sldId id="2147478704"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0" autoAdjust="0"/>
    <p:restoredTop sz="77714" autoAdjust="0"/>
  </p:normalViewPr>
  <p:slideViewPr>
    <p:cSldViewPr snapToGrid="0">
      <p:cViewPr varScale="1">
        <p:scale>
          <a:sx n="79" d="100"/>
          <a:sy n="79" d="100"/>
        </p:scale>
        <p:origin x="1301"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6B844A-B945-4A72-B798-D62E233612C4}" type="datetimeFigureOut">
              <a:rPr lang="en-GB" smtClean="0"/>
              <a:t>14/02/2025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A54F36-1DBD-468E-9BC8-4B9FA945403A}" type="slidenum">
              <a:rPr lang="en-GB" smtClean="0"/>
              <a:t>‹#›</a:t>
            </a:fld>
            <a:endParaRPr lang="en-GB"/>
          </a:p>
        </p:txBody>
      </p:sp>
    </p:spTree>
    <p:extLst>
      <p:ext uri="{BB962C8B-B14F-4D97-AF65-F5344CB8AC3E}">
        <p14:creationId xmlns:p14="http://schemas.microsoft.com/office/powerpoint/2010/main" val="1627596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3 ideas, making money, saving money, avoiding risk</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1E8CE3-B203-4838-AD04-507E0870F98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863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75ACF-9793-F750-5A35-59E16121AB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73F7EE-3D07-71B1-CAED-D151155C1D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C86BF4-DB32-2760-2F85-4CB82A706FD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3 ideas, making money, saving money, avoiding risk</a:t>
            </a:r>
          </a:p>
          <a:p>
            <a:endParaRPr lang="en-GB" dirty="0"/>
          </a:p>
        </p:txBody>
      </p:sp>
      <p:sp>
        <p:nvSpPr>
          <p:cNvPr id="4" name="Slide Number Placeholder 3">
            <a:extLst>
              <a:ext uri="{FF2B5EF4-FFF2-40B4-BE49-F238E27FC236}">
                <a16:creationId xmlns:a16="http://schemas.microsoft.com/office/drawing/2014/main" id="{C1F6749F-CA5C-EC1B-12D1-B84478C953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1E8CE3-B203-4838-AD04-507E0870F98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83079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A29CE3-705C-CC4A-BA42-88868C4B76E9}"/>
              </a:ext>
            </a:extLst>
          </p:cNvPr>
          <p:cNvPicPr>
            <a:picLocks noChangeAspect="1"/>
          </p:cNvPicPr>
          <p:nvPr userDrawn="1"/>
        </p:nvPicPr>
        <p:blipFill rotWithShape="1">
          <a:blip r:embed="rId2"/>
          <a:srcRect l="1005" r="1005"/>
          <a:stretch/>
        </p:blipFill>
        <p:spPr>
          <a:xfrm>
            <a:off x="0" y="0"/>
            <a:ext cx="12192000" cy="6858000"/>
          </a:xfrm>
          <a:prstGeom prst="rect">
            <a:avLst/>
          </a:prstGeom>
        </p:spPr>
      </p:pic>
    </p:spTree>
    <p:extLst>
      <p:ext uri="{BB962C8B-B14F-4D97-AF65-F5344CB8AC3E}">
        <p14:creationId xmlns:p14="http://schemas.microsoft.com/office/powerpoint/2010/main" val="1528719481"/>
      </p:ext>
    </p:extLst>
  </p:cSld>
  <p:clrMapOvr>
    <a:masterClrMapping/>
  </p:clrMapOvr>
  <p:transition>
    <p:fade/>
  </p:transition>
  <p:extLst>
    <p:ext uri="{DCECCB84-F9BA-43D5-87BE-67443E8EF086}">
      <p15:sldGuideLst xmlns:p15="http://schemas.microsoft.com/office/powerpoint/2012/main">
        <p15:guide id="79" pos="3840">
          <p15:clr>
            <a:srgbClr val="C35EA4"/>
          </p15:clr>
        </p15:guide>
        <p15:guide id="83" pos="115">
          <p15:clr>
            <a:srgbClr val="FBAE40"/>
          </p15:clr>
        </p15:guide>
        <p15:guide id="87" pos="6955">
          <p15:clr>
            <a:srgbClr val="FBAE40"/>
          </p15:clr>
        </p15:guide>
        <p15:guide id="88" pos="6839">
          <p15:clr>
            <a:srgbClr val="FBAE40"/>
          </p15:clr>
        </p15:guide>
        <p15:guide id="89" pos="6343">
          <p15:clr>
            <a:srgbClr val="FBAE40"/>
          </p15:clr>
        </p15:guide>
        <p15:guide id="90" pos="6227">
          <p15:clr>
            <a:srgbClr val="FBAE40"/>
          </p15:clr>
        </p15:guide>
        <p15:guide id="91" pos="5732">
          <p15:clr>
            <a:srgbClr val="FBAE40"/>
          </p15:clr>
        </p15:guide>
        <p15:guide id="92" pos="5616">
          <p15:clr>
            <a:srgbClr val="FBAE40"/>
          </p15:clr>
        </p15:guide>
        <p15:guide id="93" pos="5120">
          <p15:clr>
            <a:srgbClr val="FBAE40"/>
          </p15:clr>
        </p15:guide>
        <p15:guide id="94" pos="5004">
          <p15:clr>
            <a:srgbClr val="FBAE40"/>
          </p15:clr>
        </p15:guide>
        <p15:guide id="95" pos="4509">
          <p15:clr>
            <a:srgbClr val="FBAE40"/>
          </p15:clr>
        </p15:guide>
        <p15:guide id="96" pos="4394">
          <p15:clr>
            <a:srgbClr val="FBAE40"/>
          </p15:clr>
        </p15:guide>
        <p15:guide id="97" pos="3897">
          <p15:clr>
            <a:srgbClr val="FBAE40"/>
          </p15:clr>
        </p15:guide>
        <p15:guide id="98" pos="3782">
          <p15:clr>
            <a:srgbClr val="FBAE40"/>
          </p15:clr>
        </p15:guide>
        <p15:guide id="99" pos="3286">
          <p15:clr>
            <a:srgbClr val="FBAE40"/>
          </p15:clr>
        </p15:guide>
        <p15:guide id="100" pos="3171">
          <p15:clr>
            <a:srgbClr val="FBAE40"/>
          </p15:clr>
        </p15:guide>
        <p15:guide id="101" pos="2676">
          <p15:clr>
            <a:srgbClr val="FBAE40"/>
          </p15:clr>
        </p15:guide>
        <p15:guide id="102" pos="2560">
          <p15:clr>
            <a:srgbClr val="FBAE40"/>
          </p15:clr>
        </p15:guide>
        <p15:guide id="103" pos="2062">
          <p15:clr>
            <a:srgbClr val="FBAE40"/>
          </p15:clr>
        </p15:guide>
        <p15:guide id="104" pos="1948">
          <p15:clr>
            <a:srgbClr val="FBAE40"/>
          </p15:clr>
        </p15:guide>
        <p15:guide id="105" pos="1453">
          <p15:clr>
            <a:srgbClr val="FBAE40"/>
          </p15:clr>
        </p15:guide>
        <p15:guide id="106" pos="1337">
          <p15:clr>
            <a:srgbClr val="FBAE40"/>
          </p15:clr>
        </p15:guide>
        <p15:guide id="107" pos="840">
          <p15:clr>
            <a:srgbClr val="FBAE40"/>
          </p15:clr>
        </p15:guide>
        <p15:guide id="108" pos="725">
          <p15:clr>
            <a:srgbClr val="FBAE40"/>
          </p15:clr>
        </p15:guide>
        <p15:guide id="113" orient="horz" pos="2856">
          <p15:clr>
            <a:srgbClr val="5ACBF0"/>
          </p15:clr>
        </p15:guide>
        <p15:guide id="114" orient="horz" pos="1464">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083615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364350" y="465473"/>
            <a:ext cx="11018520" cy="494879"/>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364350" y="1755651"/>
            <a:ext cx="11018520" cy="1441420"/>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1"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marL="0" marR="0" lvl="0" indent="0" algn="ctr" defTabSz="833113" rtl="0" eaLnBrk="1" fontAlgn="base" latinLnBrk="0" hangingPunct="1">
              <a:lnSpc>
                <a:spcPct val="90000"/>
              </a:lnSpc>
              <a:spcBef>
                <a:spcPct val="0"/>
              </a:spcBef>
              <a:spcAft>
                <a:spcPct val="0"/>
              </a:spcAft>
              <a:buClrTx/>
              <a:buSzTx/>
              <a:buFontTx/>
              <a:buNone/>
              <a:tabLst/>
              <a:defRPr/>
            </a:pPr>
            <a:endParaRPr kumimoji="0" lang="en-US" sz="2144"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marL="0" marR="0" lvl="0" indent="0" algn="ctr" defTabSz="833113" rtl="0" eaLnBrk="1" fontAlgn="base" latinLnBrk="0" hangingPunct="1">
              <a:lnSpc>
                <a:spcPct val="90000"/>
              </a:lnSpc>
              <a:spcBef>
                <a:spcPct val="0"/>
              </a:spcBef>
              <a:spcAft>
                <a:spcPct val="0"/>
              </a:spcAft>
              <a:buClrTx/>
              <a:buSzTx/>
              <a:buFontTx/>
              <a:buNone/>
              <a:tabLst/>
              <a:defRPr/>
            </a:pPr>
            <a:endParaRPr kumimoji="0" lang="en-US" sz="2144"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5"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E62C0C9E-82AA-24FB-A592-38307111E390}"/>
              </a:ext>
              <a:ext uri="{C183D7F6-B498-43B3-948B-1728B52AA6E4}">
                <adec:decorative xmlns:adec="http://schemas.microsoft.com/office/drawing/2017/decorative" val="0"/>
              </a:ext>
            </a:extLst>
          </p:cNvPr>
          <p:cNvPicPr>
            <a:picLocks noChangeAspect="1"/>
          </p:cNvPicPr>
          <p:nvPr userDrawn="1"/>
        </p:nvPicPr>
        <p:blipFill rotWithShape="1">
          <a:blip r:embed="rId4"/>
          <a:srcRect l="762"/>
          <a:stretch/>
        </p:blipFill>
        <p:spPr>
          <a:xfrm rot="5400000">
            <a:off x="10649956" y="2843772"/>
            <a:ext cx="6858000" cy="1170455"/>
          </a:xfrm>
          <a:prstGeom prst="rect">
            <a:avLst/>
          </a:prstGeom>
        </p:spPr>
      </p:pic>
      <p:pic>
        <p:nvPicPr>
          <p:cNvPr id="6" name="Picture 5">
            <a:extLst>
              <a:ext uri="{FF2B5EF4-FFF2-40B4-BE49-F238E27FC236}">
                <a16:creationId xmlns:a16="http://schemas.microsoft.com/office/drawing/2014/main" id="{50DB0601-50A2-9291-F7D8-BED6282530CD}"/>
              </a:ext>
            </a:extLst>
          </p:cNvPr>
          <p:cNvPicPr>
            <a:picLocks noChangeAspect="1"/>
          </p:cNvPicPr>
          <p:nvPr userDrawn="1"/>
        </p:nvPicPr>
        <p:blipFill>
          <a:blip r:embed="rId5"/>
          <a:stretch>
            <a:fillRect/>
          </a:stretch>
        </p:blipFill>
        <p:spPr>
          <a:xfrm>
            <a:off x="12265864" y="-91440"/>
            <a:ext cx="1227865" cy="6949440"/>
          </a:xfrm>
          <a:prstGeom prst="rect">
            <a:avLst/>
          </a:prstGeom>
        </p:spPr>
      </p:pic>
    </p:spTree>
    <p:extLst>
      <p:ext uri="{BB962C8B-B14F-4D97-AF65-F5344CB8AC3E}">
        <p14:creationId xmlns:p14="http://schemas.microsoft.com/office/powerpoint/2010/main" val="2219671875"/>
      </p:ext>
    </p:extLst>
  </p:cSld>
  <p:clrMap bg1="dk1" tx1="lt1" bg2="dk2" tx2="lt2" accent1="accent1" accent2="accent2" accent3="accent3" accent4="accent4" accent5="accent5" accent6="accent6" hlink="hlink" folHlink="folHlink"/>
  <p:sldLayoutIdLst>
    <p:sldLayoutId id="2147483661" r:id="rId1"/>
    <p:sldLayoutId id="2147483662" r:id="rId2"/>
  </p:sldLayoutIdLst>
  <p:transition>
    <p:fade/>
  </p:transition>
  <p:hf sldNum="0" hdr="0" ftr="0" dt="0"/>
  <p:txStyles>
    <p:titleStyle>
      <a:lvl1pPr algn="l" defTabSz="833355" rtl="0" eaLnBrk="1" latinLnBrk="0" hangingPunct="1">
        <a:lnSpc>
          <a:spcPct val="100000"/>
        </a:lnSpc>
        <a:spcBef>
          <a:spcPct val="0"/>
        </a:spcBef>
        <a:buNone/>
        <a:defRPr lang="en-US" sz="3216" b="0" kern="1200" cap="none" spc="-45" baseline="0" dirty="0" smtClean="0">
          <a:ln w="3175">
            <a:noFill/>
          </a:ln>
          <a:solidFill>
            <a:schemeClr val="tx1"/>
          </a:solidFill>
          <a:effectLst/>
          <a:latin typeface="+mj-lt"/>
          <a:ea typeface="+mn-ea"/>
          <a:cs typeface="Segoe UI" pitchFamily="34" charset="0"/>
        </a:defRPr>
      </a:lvl1pPr>
    </p:titleStyle>
    <p:bodyStyle>
      <a:lvl1pPr marL="204242"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502"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08484"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7" kern="1200" spc="0" baseline="0">
          <a:gradFill>
            <a:gsLst>
              <a:gs pos="1250">
                <a:schemeClr val="tx1"/>
              </a:gs>
              <a:gs pos="100000">
                <a:schemeClr val="tx1"/>
              </a:gs>
            </a:gsLst>
            <a:lin ang="5400000" scaled="0"/>
          </a:gradFill>
          <a:latin typeface="+mn-lt"/>
          <a:ea typeface="+mn-ea"/>
          <a:cs typeface="+mn-cs"/>
        </a:defRPr>
      </a:lvl2pPr>
      <a:lvl3pPr marL="587194" marR="0" indent="-178710"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9" kern="1200" spc="0" baseline="0">
          <a:gradFill>
            <a:gsLst>
              <a:gs pos="1250">
                <a:schemeClr val="tx1"/>
              </a:gs>
              <a:gs pos="100000">
                <a:schemeClr val="tx1"/>
              </a:gs>
            </a:gsLst>
            <a:lin ang="5400000" scaled="0"/>
          </a:gradFill>
          <a:latin typeface="+mn-lt"/>
          <a:ea typeface="+mn-ea"/>
          <a:cs typeface="+mn-cs"/>
        </a:defRPr>
      </a:lvl3pPr>
      <a:lvl4pPr marL="753143" marR="0" indent="-161691"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4pPr>
      <a:lvl5pPr marL="914834" marR="0" indent="-150345"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5pPr>
      <a:lvl6pPr marL="2291725"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6pPr>
      <a:lvl7pPr marL="2708404"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7pPr>
      <a:lvl8pPr marL="3125082"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8pPr>
      <a:lvl9pPr marL="3541760"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9pPr>
    </p:bodyStyle>
    <p:otherStyle>
      <a:defPPr>
        <a:defRPr lang="en-US"/>
      </a:defPPr>
      <a:lvl1pPr marL="0" algn="l" defTabSz="833355" rtl="0" eaLnBrk="1" latinLnBrk="0" hangingPunct="1">
        <a:defRPr sz="1607" kern="1200">
          <a:solidFill>
            <a:schemeClr val="tx1"/>
          </a:solidFill>
          <a:latin typeface="+mn-lt"/>
          <a:ea typeface="+mn-ea"/>
          <a:cs typeface="+mn-cs"/>
        </a:defRPr>
      </a:lvl1pPr>
      <a:lvl2pPr marL="416678" algn="l" defTabSz="833355" rtl="0" eaLnBrk="1" latinLnBrk="0" hangingPunct="1">
        <a:defRPr sz="1607" kern="1200">
          <a:solidFill>
            <a:schemeClr val="tx1"/>
          </a:solidFill>
          <a:latin typeface="+mn-lt"/>
          <a:ea typeface="+mn-ea"/>
          <a:cs typeface="+mn-cs"/>
        </a:defRPr>
      </a:lvl2pPr>
      <a:lvl3pPr marL="833355" algn="l" defTabSz="833355" rtl="0" eaLnBrk="1" latinLnBrk="0" hangingPunct="1">
        <a:defRPr sz="1607" kern="1200">
          <a:solidFill>
            <a:schemeClr val="tx1"/>
          </a:solidFill>
          <a:latin typeface="+mn-lt"/>
          <a:ea typeface="+mn-ea"/>
          <a:cs typeface="+mn-cs"/>
        </a:defRPr>
      </a:lvl3pPr>
      <a:lvl4pPr marL="1250033" algn="l" defTabSz="833355" rtl="0" eaLnBrk="1" latinLnBrk="0" hangingPunct="1">
        <a:defRPr sz="1607" kern="1200">
          <a:solidFill>
            <a:schemeClr val="tx1"/>
          </a:solidFill>
          <a:latin typeface="+mn-lt"/>
          <a:ea typeface="+mn-ea"/>
          <a:cs typeface="+mn-cs"/>
        </a:defRPr>
      </a:lvl4pPr>
      <a:lvl5pPr marL="1666709" algn="l" defTabSz="833355" rtl="0" eaLnBrk="1" latinLnBrk="0" hangingPunct="1">
        <a:defRPr sz="1607" kern="1200">
          <a:solidFill>
            <a:schemeClr val="tx1"/>
          </a:solidFill>
          <a:latin typeface="+mn-lt"/>
          <a:ea typeface="+mn-ea"/>
          <a:cs typeface="+mn-cs"/>
        </a:defRPr>
      </a:lvl5pPr>
      <a:lvl6pPr marL="2083389" algn="l" defTabSz="833355" rtl="0" eaLnBrk="1" latinLnBrk="0" hangingPunct="1">
        <a:defRPr sz="1607" kern="1200">
          <a:solidFill>
            <a:schemeClr val="tx1"/>
          </a:solidFill>
          <a:latin typeface="+mn-lt"/>
          <a:ea typeface="+mn-ea"/>
          <a:cs typeface="+mn-cs"/>
        </a:defRPr>
      </a:lvl6pPr>
      <a:lvl7pPr marL="2500064" algn="l" defTabSz="833355" rtl="0" eaLnBrk="1" latinLnBrk="0" hangingPunct="1">
        <a:defRPr sz="1607" kern="1200">
          <a:solidFill>
            <a:schemeClr val="tx1"/>
          </a:solidFill>
          <a:latin typeface="+mn-lt"/>
          <a:ea typeface="+mn-ea"/>
          <a:cs typeface="+mn-cs"/>
        </a:defRPr>
      </a:lvl7pPr>
      <a:lvl8pPr marL="2916743" algn="l" defTabSz="833355" rtl="0" eaLnBrk="1" latinLnBrk="0" hangingPunct="1">
        <a:defRPr sz="1607" kern="1200">
          <a:solidFill>
            <a:schemeClr val="tx1"/>
          </a:solidFill>
          <a:latin typeface="+mn-lt"/>
          <a:ea typeface="+mn-ea"/>
          <a:cs typeface="+mn-cs"/>
        </a:defRPr>
      </a:lvl8pPr>
      <a:lvl9pPr marL="3333421" algn="l" defTabSz="833355" rtl="0" eaLnBrk="1" latinLnBrk="0" hangingPunct="1">
        <a:defRPr sz="1607" kern="1200">
          <a:solidFill>
            <a:schemeClr val="tx1"/>
          </a:solidFill>
          <a:latin typeface="+mn-lt"/>
          <a:ea typeface="+mn-ea"/>
          <a:cs typeface="+mn-cs"/>
        </a:defRPr>
      </a:lvl9pPr>
    </p:otherStyle>
  </p:txStyles>
  <p:extLst>
    <p:ext uri="{27BBF7A9-308A-43DC-89C8-2F10F3537804}">
      <p15:sldGuideLst xmlns:p15="http://schemas.microsoft.com/office/powerpoint/2012/main">
        <p15:guide id="36" pos="115">
          <p15:clr>
            <a:srgbClr val="A4A3A4"/>
          </p15:clr>
        </p15:guide>
        <p15:guide id="37" pos="7565">
          <p15:clr>
            <a:srgbClr val="A4A3A4"/>
          </p15:clr>
        </p15:guide>
        <p15:guide id="38" orient="horz" pos="173">
          <p15:clr>
            <a:srgbClr val="A4A3A4"/>
          </p15:clr>
        </p15:guide>
        <p15:guide id="40" orient="horz" pos="4147">
          <p15:clr>
            <a:srgbClr val="A4A3A4"/>
          </p15:clr>
        </p15:guide>
        <p15:guide id="42" pos="230">
          <p15:clr>
            <a:srgbClr val="C35EA4"/>
          </p15:clr>
        </p15:guide>
        <p15:guide id="44" pos="7450">
          <p15:clr>
            <a:srgbClr val="C35EA4"/>
          </p15:clr>
        </p15:guide>
        <p15:guide id="45" orient="horz" pos="3974">
          <p15:clr>
            <a:srgbClr val="C35EA4"/>
          </p15:clr>
        </p15:guide>
        <p15:guide id="46" orient="horz" pos="1094">
          <p15:clr>
            <a:srgbClr val="C35EA4"/>
          </p15:clr>
        </p15:guide>
        <p15:guide id="47" orient="horz" pos="346">
          <p15:clr>
            <a:srgbClr val="C35EA4"/>
          </p15:clr>
        </p15:guide>
        <p15:guide id="48" orient="horz" pos="3228">
          <p15:clr>
            <a:srgbClr val="C35E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B2EE2-FFE3-AD35-2A0B-976080E81D8B}"/>
            </a:ext>
          </a:extLst>
        </p:cNvPr>
        <p:cNvGrpSpPr/>
        <p:nvPr/>
      </p:nvGrpSpPr>
      <p:grpSpPr>
        <a:xfrm>
          <a:off x="0" y="0"/>
          <a:ext cx="0" cy="0"/>
          <a:chOff x="0" y="0"/>
          <a:chExt cx="0" cy="0"/>
        </a:xfrm>
      </p:grpSpPr>
      <p:sp>
        <p:nvSpPr>
          <p:cNvPr id="3" name="!! Box1">
            <a:extLst>
              <a:ext uri="{FF2B5EF4-FFF2-40B4-BE49-F238E27FC236}">
                <a16:creationId xmlns:a16="http://schemas.microsoft.com/office/drawing/2014/main" id="{1884D05C-189B-96D7-095A-213CAA2DED60}"/>
              </a:ext>
              <a:ext uri="{C183D7F6-B498-43B3-948B-1728B52AA6E4}">
                <adec:decorative xmlns:adec="http://schemas.microsoft.com/office/drawing/2017/decorative" val="1"/>
              </a:ext>
            </a:extLst>
          </p:cNvPr>
          <p:cNvSpPr/>
          <p:nvPr/>
        </p:nvSpPr>
        <p:spPr bwMode="auto">
          <a:xfrm rot="10800000">
            <a:off x="827241" y="1327597"/>
            <a:ext cx="2176767" cy="4749369"/>
          </a:xfrm>
          <a:prstGeom prst="roundRect">
            <a:avLst>
              <a:gd name="adj" fmla="val 11046"/>
            </a:avLst>
          </a:prstGeom>
          <a:solidFill>
            <a:srgbClr val="E5E5E5"/>
          </a:solidFill>
          <a:ln w="19050" cap="rnd">
            <a:solidFill>
              <a:srgbClr val="3A4953"/>
            </a:solidFill>
            <a:prstDash val="solid"/>
            <a:round/>
          </a:ln>
          <a:effectLst>
            <a:outerShdw blurRad="63500" dist="63500" dir="2700000" algn="tl" rotWithShape="0">
              <a:prstClr val="black">
                <a:alpha val="20000"/>
              </a:prstClr>
            </a:outerShdw>
          </a:effectLst>
        </p:spPr>
        <p:txBody>
          <a:bodyPr rot="0" spcFirstLastPara="0" vertOverflow="overflow" horzOverflow="overflow" vert="horz" wrap="square" lIns="0" tIns="0" rIns="0" bIns="9144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noFill/>
              <a:effectLst/>
              <a:uLnTx/>
              <a:uFillTx/>
              <a:latin typeface="Segoe UI Variable Display Semib" pitchFamily="2" charset="0"/>
              <a:ea typeface="+mn-ea"/>
              <a:cs typeface="+mn-cs"/>
            </a:endParaRPr>
          </a:p>
        </p:txBody>
      </p:sp>
      <p:sp>
        <p:nvSpPr>
          <p:cNvPr id="19" name="!! Box1">
            <a:extLst>
              <a:ext uri="{FF2B5EF4-FFF2-40B4-BE49-F238E27FC236}">
                <a16:creationId xmlns:a16="http://schemas.microsoft.com/office/drawing/2014/main" id="{E84BA13D-6926-1365-E670-25A5F4571506}"/>
              </a:ext>
              <a:ext uri="{C183D7F6-B498-43B3-948B-1728B52AA6E4}">
                <adec:decorative xmlns:adec="http://schemas.microsoft.com/office/drawing/2017/decorative" val="1"/>
              </a:ext>
            </a:extLst>
          </p:cNvPr>
          <p:cNvSpPr/>
          <p:nvPr/>
        </p:nvSpPr>
        <p:spPr bwMode="auto">
          <a:xfrm rot="10800000">
            <a:off x="3004009" y="1327599"/>
            <a:ext cx="2388211" cy="4769061"/>
          </a:xfrm>
          <a:prstGeom prst="roundRect">
            <a:avLst>
              <a:gd name="adj" fmla="val 11046"/>
            </a:avLst>
          </a:prstGeom>
          <a:solidFill>
            <a:srgbClr val="E5E5E5"/>
          </a:solidFill>
          <a:ln w="19050" cap="rnd">
            <a:solidFill>
              <a:srgbClr val="3A4953"/>
            </a:solidFill>
            <a:prstDash val="solid"/>
            <a:round/>
          </a:ln>
          <a:effectLst>
            <a:outerShdw blurRad="63500" dist="63500" dir="2700000" algn="tl" rotWithShape="0">
              <a:prstClr val="black">
                <a:alpha val="20000"/>
              </a:prstClr>
            </a:outerShdw>
          </a:effectLst>
        </p:spPr>
        <p:txBody>
          <a:bodyPr rot="0" spcFirstLastPara="0" vertOverflow="overflow" horzOverflow="overflow" vert="horz" wrap="square" lIns="0" tIns="0" rIns="0" bIns="9144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noFill/>
              <a:effectLst/>
              <a:uLnTx/>
              <a:uFillTx/>
              <a:latin typeface="Segoe UI Variable Display Semib" pitchFamily="2" charset="0"/>
              <a:ea typeface="+mn-ea"/>
              <a:cs typeface="+mn-cs"/>
            </a:endParaRPr>
          </a:p>
        </p:txBody>
      </p:sp>
      <p:sp>
        <p:nvSpPr>
          <p:cNvPr id="20" name="!! Box1">
            <a:extLst>
              <a:ext uri="{FF2B5EF4-FFF2-40B4-BE49-F238E27FC236}">
                <a16:creationId xmlns:a16="http://schemas.microsoft.com/office/drawing/2014/main" id="{22801470-CD04-401A-9510-1AB834B92803}"/>
              </a:ext>
              <a:ext uri="{C183D7F6-B498-43B3-948B-1728B52AA6E4}">
                <adec:decorative xmlns:adec="http://schemas.microsoft.com/office/drawing/2017/decorative" val="1"/>
              </a:ext>
            </a:extLst>
          </p:cNvPr>
          <p:cNvSpPr/>
          <p:nvPr/>
        </p:nvSpPr>
        <p:spPr bwMode="auto">
          <a:xfrm rot="10800000">
            <a:off x="5392216" y="1327597"/>
            <a:ext cx="6228309" cy="4769061"/>
          </a:xfrm>
          <a:prstGeom prst="roundRect">
            <a:avLst>
              <a:gd name="adj" fmla="val 5547"/>
            </a:avLst>
          </a:prstGeom>
          <a:solidFill>
            <a:srgbClr val="E5E5E5"/>
          </a:solidFill>
          <a:ln w="19050" cap="rnd">
            <a:solidFill>
              <a:srgbClr val="3A4953"/>
            </a:solidFill>
            <a:prstDash val="solid"/>
            <a:round/>
          </a:ln>
          <a:effectLst>
            <a:outerShdw blurRad="63500" dist="63500" dir="2700000" algn="tl" rotWithShape="0">
              <a:prstClr val="black">
                <a:alpha val="20000"/>
              </a:prstClr>
            </a:outerShdw>
          </a:effectLst>
        </p:spPr>
        <p:txBody>
          <a:bodyPr rot="0" spcFirstLastPara="0" vertOverflow="overflow" horzOverflow="overflow" vert="horz" wrap="square" lIns="0" tIns="0" rIns="0" bIns="9144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noFill/>
              <a:effectLst/>
              <a:uLnTx/>
              <a:uFillTx/>
              <a:latin typeface="Segoe UI Variable Display Semib" pitchFamily="2" charset="0"/>
              <a:ea typeface="+mn-ea"/>
              <a:cs typeface="+mn-cs"/>
            </a:endParaRPr>
          </a:p>
        </p:txBody>
      </p:sp>
      <p:sp>
        <p:nvSpPr>
          <p:cNvPr id="21" name="Rectangle: Rounded Corners 20">
            <a:extLst>
              <a:ext uri="{FF2B5EF4-FFF2-40B4-BE49-F238E27FC236}">
                <a16:creationId xmlns:a16="http://schemas.microsoft.com/office/drawing/2014/main" id="{329FD4AD-4A79-10C2-84C1-21A58CCD0B3B}"/>
              </a:ext>
              <a:ext uri="{C183D7F6-B498-43B3-948B-1728B52AA6E4}">
                <adec:decorative xmlns:adec="http://schemas.microsoft.com/office/drawing/2017/decorative" val="0"/>
              </a:ext>
            </a:extLst>
          </p:cNvPr>
          <p:cNvSpPr/>
          <p:nvPr/>
        </p:nvSpPr>
        <p:spPr>
          <a:xfrm>
            <a:off x="937856" y="1107711"/>
            <a:ext cx="1904674" cy="393841"/>
          </a:xfrm>
          <a:prstGeom prst="roundRect">
            <a:avLst>
              <a:gd name="adj" fmla="val 50000"/>
            </a:avLst>
          </a:prstGeom>
          <a:gradFill>
            <a:gsLst>
              <a:gs pos="20000">
                <a:srgbClr val="0078D4"/>
              </a:gs>
              <a:gs pos="100000">
                <a:srgbClr val="399A91"/>
              </a:gs>
            </a:gsLst>
            <a:path path="circle">
              <a:fillToRect l="100000" t="100000"/>
            </a:path>
          </a:gradFill>
          <a:effectLst>
            <a:outerShdw blurRad="63500" dist="63500" dir="2700000" algn="tl" rotWithShape="0">
              <a:prstClr val="black">
                <a:alpha val="50000"/>
              </a:prstClr>
            </a:outerShdw>
          </a:effectLst>
        </p:spPr>
        <p:txBody>
          <a:bodyPr wrap="square" lIns="0" tIns="18288" rIns="0" bIns="45720" anchor="ctr" anchorCtr="0">
            <a:spAutoFit/>
          </a:bodyPr>
          <a:lstStyle/>
          <a:p>
            <a:pPr marL="0" marR="0" lvl="2" indent="0" algn="ctr" defTabSz="914016" rtl="0" eaLnBrk="1" fontAlgn="base"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w="3175">
                  <a:noFill/>
                </a:ln>
                <a:gradFill>
                  <a:gsLst>
                    <a:gs pos="36364">
                      <a:srgbClr val="FFFFFF"/>
                    </a:gs>
                    <a:gs pos="52299">
                      <a:srgbClr val="FFFFFF"/>
                    </a:gs>
                  </a:gsLst>
                  <a:lin ang="18900000" scaled="1"/>
                </a:gradFill>
                <a:effectLst>
                  <a:outerShdw blurRad="38100" dist="38100" dir="2700000" algn="tl">
                    <a:srgbClr val="000000">
                      <a:alpha val="43137"/>
                    </a:srgbClr>
                  </a:outerShdw>
                </a:effectLst>
                <a:uLnTx/>
                <a:uFillTx/>
                <a:latin typeface="Segoe UI Variable Display Semib"/>
                <a:ea typeface="+mn-ea"/>
                <a:cs typeface="Segoe UI Semibold"/>
              </a:rPr>
              <a:t>Business Drivers</a:t>
            </a:r>
          </a:p>
        </p:txBody>
      </p:sp>
      <p:sp>
        <p:nvSpPr>
          <p:cNvPr id="22" name="TextBox 21">
            <a:extLst>
              <a:ext uri="{FF2B5EF4-FFF2-40B4-BE49-F238E27FC236}">
                <a16:creationId xmlns:a16="http://schemas.microsoft.com/office/drawing/2014/main" id="{05E28290-C15D-07D4-3766-BFF58C7CB6FA}"/>
              </a:ext>
            </a:extLst>
          </p:cNvPr>
          <p:cNvSpPr txBox="1"/>
          <p:nvPr/>
        </p:nvSpPr>
        <p:spPr>
          <a:xfrm>
            <a:off x="3260546" y="1140523"/>
            <a:ext cx="1875136" cy="393841"/>
          </a:xfrm>
          <a:prstGeom prst="roundRect">
            <a:avLst>
              <a:gd name="adj" fmla="val 50000"/>
            </a:avLst>
          </a:prstGeom>
          <a:gradFill flip="none" rotWithShape="1">
            <a:gsLst>
              <a:gs pos="0">
                <a:srgbClr val="884CC9"/>
              </a:gs>
              <a:gs pos="80000">
                <a:srgbClr val="0078D4"/>
              </a:gs>
            </a:gsLst>
            <a:path path="circle">
              <a:fillToRect l="100000" t="100000"/>
            </a:path>
            <a:tileRect r="-100000" b="-100000"/>
          </a:gradFill>
          <a:effectLst>
            <a:outerShdw blurRad="63500" dist="63500" dir="2700000" algn="tl" rotWithShape="0">
              <a:srgbClr val="000000">
                <a:alpha val="50000"/>
              </a:srgbClr>
            </a:outerShdw>
          </a:effectLst>
        </p:spPr>
        <p:txBody>
          <a:bodyPr wrap="square" lIns="0" tIns="18288" rIns="0" bIns="45720" rtlCol="0" anchor="ctr" anchorCtr="0">
            <a:spAutoFit/>
          </a:bodyPr>
          <a:lstStyle>
            <a:defPPr>
              <a:defRPr lang="en-US"/>
            </a:defPPr>
            <a:lvl1pPr algn="ctr">
              <a:defRPr sz="1600" b="1">
                <a:gradFill>
                  <a:gsLst>
                    <a:gs pos="41958">
                      <a:schemeClr val="tx1"/>
                    </a:gs>
                    <a:gs pos="24000">
                      <a:schemeClr val="tx1"/>
                    </a:gs>
                  </a:gsLst>
                  <a:lin ang="2700000" scaled="0"/>
                </a:gradFill>
                <a:latin typeface="Segoe UI Variable Display Semib"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gradFill>
                  <a:gsLst>
                    <a:gs pos="41958">
                      <a:srgbClr val="FFFFFF"/>
                    </a:gs>
                    <a:gs pos="24000">
                      <a:srgbClr val="FFFFFF"/>
                    </a:gs>
                  </a:gsLst>
                  <a:lin ang="2700000" scaled="0"/>
                </a:gradFill>
                <a:effectLst>
                  <a:outerShdw blurRad="38100" dist="38100" dir="2700000" algn="tl">
                    <a:srgbClr val="000000">
                      <a:alpha val="43137"/>
                    </a:srgbClr>
                  </a:outerShdw>
                </a:effectLst>
                <a:uLnTx/>
                <a:uFillTx/>
                <a:latin typeface="Segoe UI Variable Display Semib" pitchFamily="2" charset="0"/>
                <a:ea typeface="+mn-ea"/>
                <a:cs typeface="+mn-cs"/>
              </a:rPr>
              <a:t>Business Outcome</a:t>
            </a:r>
          </a:p>
        </p:txBody>
      </p:sp>
      <p:sp>
        <p:nvSpPr>
          <p:cNvPr id="23" name="TextBox 22">
            <a:extLst>
              <a:ext uri="{FF2B5EF4-FFF2-40B4-BE49-F238E27FC236}">
                <a16:creationId xmlns:a16="http://schemas.microsoft.com/office/drawing/2014/main" id="{D0CAD642-F97E-0214-AE6B-10156F4FE6B0}"/>
              </a:ext>
            </a:extLst>
          </p:cNvPr>
          <p:cNvSpPr txBox="1"/>
          <p:nvPr/>
        </p:nvSpPr>
        <p:spPr>
          <a:xfrm>
            <a:off x="7937739" y="1147365"/>
            <a:ext cx="1137261" cy="393841"/>
          </a:xfrm>
          <a:prstGeom prst="roundRect">
            <a:avLst>
              <a:gd name="adj" fmla="val 50000"/>
            </a:avLst>
          </a:prstGeom>
          <a:gradFill flip="none" rotWithShape="1">
            <a:gsLst>
              <a:gs pos="0">
                <a:srgbClr val="B83DC5"/>
              </a:gs>
              <a:gs pos="80000">
                <a:srgbClr val="7A51CA"/>
              </a:gs>
            </a:gsLst>
            <a:path path="circle">
              <a:fillToRect l="100000" t="100000"/>
            </a:path>
            <a:tileRect r="-100000" b="-100000"/>
          </a:gradFill>
          <a:effectLst>
            <a:outerShdw blurRad="63500" dist="63500" dir="2700000" algn="tl" rotWithShape="0">
              <a:srgbClr val="000000">
                <a:alpha val="50000"/>
              </a:srgbClr>
            </a:outerShdw>
          </a:effectLst>
        </p:spPr>
        <p:txBody>
          <a:bodyPr wrap="square" lIns="0" tIns="18288" rIns="0" bIns="45720" rtlCol="0" anchor="ctr" anchorCtr="0">
            <a:spAutoFit/>
          </a:bodyPr>
          <a:lstStyle>
            <a:defPPr>
              <a:defRPr lang="en-US"/>
            </a:defPPr>
            <a:lvl1pPr algn="ctr">
              <a:defRPr sz="1600" b="1">
                <a:gradFill>
                  <a:gsLst>
                    <a:gs pos="41958">
                      <a:schemeClr val="tx1"/>
                    </a:gs>
                    <a:gs pos="24000">
                      <a:schemeClr val="tx1"/>
                    </a:gs>
                  </a:gsLst>
                  <a:lin ang="2700000" scaled="0"/>
                </a:gradFill>
                <a:latin typeface="Segoe UI Variable Display Semib"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gradFill>
                  <a:gsLst>
                    <a:gs pos="41958">
                      <a:srgbClr val="FFFFFF"/>
                    </a:gs>
                    <a:gs pos="24000">
                      <a:srgbClr val="FFFFFF"/>
                    </a:gs>
                  </a:gsLst>
                  <a:lin ang="2700000" scaled="0"/>
                </a:gradFill>
                <a:effectLst/>
                <a:uLnTx/>
                <a:uFillTx/>
                <a:latin typeface="Segoe UI Variable Display Semib" pitchFamily="2" charset="0"/>
                <a:ea typeface="+mn-ea"/>
                <a:cs typeface="+mn-cs"/>
              </a:rPr>
              <a:t>Key KPIs</a:t>
            </a:r>
          </a:p>
        </p:txBody>
      </p:sp>
      <p:sp>
        <p:nvSpPr>
          <p:cNvPr id="53" name="Oval 42">
            <a:extLst>
              <a:ext uri="{FF2B5EF4-FFF2-40B4-BE49-F238E27FC236}">
                <a16:creationId xmlns:a16="http://schemas.microsoft.com/office/drawing/2014/main" id="{D4806478-93D1-5951-5DE9-5E3B8803861A}"/>
              </a:ext>
            </a:extLst>
          </p:cNvPr>
          <p:cNvSpPr>
            <a:spLocks noChangeAspect="1"/>
          </p:cNvSpPr>
          <p:nvPr/>
        </p:nvSpPr>
        <p:spPr bwMode="auto">
          <a:xfrm>
            <a:off x="5683629" y="1792235"/>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Sales revenue</a:t>
            </a:r>
          </a:p>
        </p:txBody>
      </p:sp>
      <p:sp>
        <p:nvSpPr>
          <p:cNvPr id="2" name="Oval 42">
            <a:extLst>
              <a:ext uri="{FF2B5EF4-FFF2-40B4-BE49-F238E27FC236}">
                <a16:creationId xmlns:a16="http://schemas.microsoft.com/office/drawing/2014/main" id="{9E5ADD9D-4013-778D-5163-F0C53D530E88}"/>
              </a:ext>
            </a:extLst>
          </p:cNvPr>
          <p:cNvSpPr>
            <a:spLocks noChangeAspect="1"/>
          </p:cNvSpPr>
          <p:nvPr/>
        </p:nvSpPr>
        <p:spPr bwMode="auto">
          <a:xfrm>
            <a:off x="5697722" y="2811282"/>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Sales velocity</a:t>
            </a:r>
          </a:p>
        </p:txBody>
      </p:sp>
      <p:sp>
        <p:nvSpPr>
          <p:cNvPr id="4" name="Oval 42">
            <a:extLst>
              <a:ext uri="{FF2B5EF4-FFF2-40B4-BE49-F238E27FC236}">
                <a16:creationId xmlns:a16="http://schemas.microsoft.com/office/drawing/2014/main" id="{DFDA0FA6-F256-3338-0902-944638569057}"/>
              </a:ext>
            </a:extLst>
          </p:cNvPr>
          <p:cNvSpPr>
            <a:spLocks noChangeAspect="1"/>
          </p:cNvSpPr>
          <p:nvPr/>
        </p:nvSpPr>
        <p:spPr bwMode="auto">
          <a:xfrm>
            <a:off x="5697722" y="3830329"/>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Average sales size</a:t>
            </a:r>
          </a:p>
        </p:txBody>
      </p:sp>
      <p:sp>
        <p:nvSpPr>
          <p:cNvPr id="5" name="Oval 42">
            <a:extLst>
              <a:ext uri="{FF2B5EF4-FFF2-40B4-BE49-F238E27FC236}">
                <a16:creationId xmlns:a16="http://schemas.microsoft.com/office/drawing/2014/main" id="{302C914C-22F1-8E71-3E0C-16AADD1F1518}"/>
              </a:ext>
            </a:extLst>
          </p:cNvPr>
          <p:cNvSpPr>
            <a:spLocks noChangeAspect="1"/>
          </p:cNvSpPr>
          <p:nvPr/>
        </p:nvSpPr>
        <p:spPr bwMode="auto">
          <a:xfrm>
            <a:off x="5683629" y="4849376"/>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Average sale per customer</a:t>
            </a:r>
          </a:p>
        </p:txBody>
      </p:sp>
      <p:sp>
        <p:nvSpPr>
          <p:cNvPr id="7" name="Oval 42">
            <a:extLst>
              <a:ext uri="{FF2B5EF4-FFF2-40B4-BE49-F238E27FC236}">
                <a16:creationId xmlns:a16="http://schemas.microsoft.com/office/drawing/2014/main" id="{100B2EC9-0560-C730-B653-0B7E51E09BD8}"/>
              </a:ext>
            </a:extLst>
          </p:cNvPr>
          <p:cNvSpPr>
            <a:spLocks noChangeAspect="1"/>
          </p:cNvSpPr>
          <p:nvPr/>
        </p:nvSpPr>
        <p:spPr bwMode="auto">
          <a:xfrm>
            <a:off x="7636015" y="1792235"/>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Lead conversion rate</a:t>
            </a:r>
          </a:p>
        </p:txBody>
      </p:sp>
      <p:sp>
        <p:nvSpPr>
          <p:cNvPr id="8" name="Oval 42">
            <a:extLst>
              <a:ext uri="{FF2B5EF4-FFF2-40B4-BE49-F238E27FC236}">
                <a16:creationId xmlns:a16="http://schemas.microsoft.com/office/drawing/2014/main" id="{31748338-B325-08A1-29DD-DAD52BFE81FA}"/>
              </a:ext>
            </a:extLst>
          </p:cNvPr>
          <p:cNvSpPr>
            <a:spLocks noChangeAspect="1"/>
          </p:cNvSpPr>
          <p:nvPr/>
        </p:nvSpPr>
        <p:spPr bwMode="auto">
          <a:xfrm>
            <a:off x="7619567" y="2811282"/>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Repeat sales</a:t>
            </a:r>
          </a:p>
        </p:txBody>
      </p:sp>
      <p:sp>
        <p:nvSpPr>
          <p:cNvPr id="9" name="Oval 42">
            <a:extLst>
              <a:ext uri="{FF2B5EF4-FFF2-40B4-BE49-F238E27FC236}">
                <a16:creationId xmlns:a16="http://schemas.microsoft.com/office/drawing/2014/main" id="{2DFC37E7-E3AE-2661-9E87-7224087070CA}"/>
              </a:ext>
            </a:extLst>
          </p:cNvPr>
          <p:cNvSpPr>
            <a:spLocks noChangeAspect="1"/>
          </p:cNvSpPr>
          <p:nvPr/>
        </p:nvSpPr>
        <p:spPr bwMode="auto">
          <a:xfrm>
            <a:off x="7619567" y="3830329"/>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Wallet share</a:t>
            </a:r>
          </a:p>
        </p:txBody>
      </p:sp>
      <p:sp>
        <p:nvSpPr>
          <p:cNvPr id="25" name="Oval 42">
            <a:extLst>
              <a:ext uri="{FF2B5EF4-FFF2-40B4-BE49-F238E27FC236}">
                <a16:creationId xmlns:a16="http://schemas.microsoft.com/office/drawing/2014/main" id="{8520247F-71DE-D17F-71B9-FB7EC37DFB83}"/>
              </a:ext>
            </a:extLst>
          </p:cNvPr>
          <p:cNvSpPr>
            <a:spLocks noChangeAspect="1"/>
          </p:cNvSpPr>
          <p:nvPr/>
        </p:nvSpPr>
        <p:spPr bwMode="auto">
          <a:xfrm>
            <a:off x="7619567" y="4849376"/>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Customer profitability</a:t>
            </a:r>
          </a:p>
        </p:txBody>
      </p:sp>
      <p:sp>
        <p:nvSpPr>
          <p:cNvPr id="26" name="Oval 42">
            <a:extLst>
              <a:ext uri="{FF2B5EF4-FFF2-40B4-BE49-F238E27FC236}">
                <a16:creationId xmlns:a16="http://schemas.microsoft.com/office/drawing/2014/main" id="{57B34C17-FE6A-23D4-6750-0D1593D665A2}"/>
              </a:ext>
            </a:extLst>
          </p:cNvPr>
          <p:cNvSpPr>
            <a:spLocks noChangeAspect="1"/>
          </p:cNvSpPr>
          <p:nvPr/>
        </p:nvSpPr>
        <p:spPr bwMode="auto">
          <a:xfrm>
            <a:off x="9575159" y="1792235"/>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Win rate</a:t>
            </a:r>
          </a:p>
        </p:txBody>
      </p:sp>
      <p:sp>
        <p:nvSpPr>
          <p:cNvPr id="27" name="Oval 42">
            <a:extLst>
              <a:ext uri="{FF2B5EF4-FFF2-40B4-BE49-F238E27FC236}">
                <a16:creationId xmlns:a16="http://schemas.microsoft.com/office/drawing/2014/main" id="{6062C7FD-2FE6-DB5A-6133-257E2790E9B7}"/>
              </a:ext>
            </a:extLst>
          </p:cNvPr>
          <p:cNvSpPr>
            <a:spLocks noChangeAspect="1"/>
          </p:cNvSpPr>
          <p:nvPr/>
        </p:nvSpPr>
        <p:spPr bwMode="auto">
          <a:xfrm>
            <a:off x="9576278" y="2811282"/>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Product penetration</a:t>
            </a:r>
          </a:p>
        </p:txBody>
      </p:sp>
      <p:sp>
        <p:nvSpPr>
          <p:cNvPr id="29" name="Oval 42">
            <a:extLst>
              <a:ext uri="{FF2B5EF4-FFF2-40B4-BE49-F238E27FC236}">
                <a16:creationId xmlns:a16="http://schemas.microsoft.com/office/drawing/2014/main" id="{EA1CF7A1-7F9E-C61F-B945-D459A3C62EF2}"/>
              </a:ext>
            </a:extLst>
          </p:cNvPr>
          <p:cNvSpPr>
            <a:spLocks noChangeAspect="1"/>
          </p:cNvSpPr>
          <p:nvPr/>
        </p:nvSpPr>
        <p:spPr bwMode="auto">
          <a:xfrm>
            <a:off x="9576278" y="3830329"/>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err="1">
                <a:ln>
                  <a:noFill/>
                </a:ln>
                <a:solidFill>
                  <a:prstClr val="black"/>
                </a:solidFill>
                <a:effectLst/>
                <a:uLnTx/>
                <a:uFillTx/>
                <a:latin typeface="Segoe UI Semibold"/>
                <a:ea typeface="+mn-ea"/>
                <a:cs typeface="Segoe UI Semibold" panose="020B0502040204020203" pitchFamily="34" charset="0"/>
              </a:rPr>
              <a:t>Avg</a:t>
            </a: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 Sales per product</a:t>
            </a:r>
          </a:p>
        </p:txBody>
      </p:sp>
      <p:sp>
        <p:nvSpPr>
          <p:cNvPr id="31" name="Oval 42">
            <a:extLst>
              <a:ext uri="{FF2B5EF4-FFF2-40B4-BE49-F238E27FC236}">
                <a16:creationId xmlns:a16="http://schemas.microsoft.com/office/drawing/2014/main" id="{622BA760-CC5E-A5C8-6727-95B86B23840F}"/>
              </a:ext>
            </a:extLst>
          </p:cNvPr>
          <p:cNvSpPr>
            <a:spLocks noChangeAspect="1"/>
          </p:cNvSpPr>
          <p:nvPr/>
        </p:nvSpPr>
        <p:spPr bwMode="auto">
          <a:xfrm>
            <a:off x="9558711" y="4849376"/>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Sales frequency</a:t>
            </a:r>
          </a:p>
        </p:txBody>
      </p:sp>
      <p:sp>
        <p:nvSpPr>
          <p:cNvPr id="33" name="Oval 42">
            <a:extLst>
              <a:ext uri="{FF2B5EF4-FFF2-40B4-BE49-F238E27FC236}">
                <a16:creationId xmlns:a16="http://schemas.microsoft.com/office/drawing/2014/main" id="{5A2D60B5-3D07-8F51-013C-7F948F5FDF80}"/>
              </a:ext>
            </a:extLst>
          </p:cNvPr>
          <p:cNvSpPr>
            <a:spLocks noChangeAspect="1"/>
          </p:cNvSpPr>
          <p:nvPr/>
        </p:nvSpPr>
        <p:spPr bwMode="auto">
          <a:xfrm>
            <a:off x="3306247" y="1955730"/>
            <a:ext cx="1814400" cy="10044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F7EC2"/>
                </a:solidFill>
                <a:effectLst/>
                <a:uLnTx/>
                <a:uFillTx/>
                <a:latin typeface="Segoe UI Semibold"/>
                <a:ea typeface="+mn-ea"/>
                <a:cs typeface="+mn-cs"/>
              </a:rPr>
              <a:t>New customer sales growth</a:t>
            </a:r>
          </a:p>
        </p:txBody>
      </p:sp>
      <p:sp>
        <p:nvSpPr>
          <p:cNvPr id="35" name="Oval 42">
            <a:extLst>
              <a:ext uri="{FF2B5EF4-FFF2-40B4-BE49-F238E27FC236}">
                <a16:creationId xmlns:a16="http://schemas.microsoft.com/office/drawing/2014/main" id="{570DF5A1-ACDC-6B33-BE13-A6BFF0B9A1D1}"/>
              </a:ext>
            </a:extLst>
          </p:cNvPr>
          <p:cNvSpPr>
            <a:spLocks noChangeAspect="1"/>
          </p:cNvSpPr>
          <p:nvPr/>
        </p:nvSpPr>
        <p:spPr bwMode="auto">
          <a:xfrm>
            <a:off x="3307364" y="3230931"/>
            <a:ext cx="1814400" cy="10044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F7EC2"/>
                </a:solidFill>
                <a:effectLst/>
                <a:uLnTx/>
                <a:uFillTx/>
                <a:latin typeface="Segoe UI Semibold"/>
                <a:ea typeface="+mn-ea"/>
                <a:cs typeface="+mn-cs"/>
              </a:rPr>
              <a:t>Existing customer sales growth</a:t>
            </a:r>
          </a:p>
        </p:txBody>
      </p:sp>
      <p:sp>
        <p:nvSpPr>
          <p:cNvPr id="37" name="Oval 42">
            <a:extLst>
              <a:ext uri="{FF2B5EF4-FFF2-40B4-BE49-F238E27FC236}">
                <a16:creationId xmlns:a16="http://schemas.microsoft.com/office/drawing/2014/main" id="{130F4F72-CEEB-F8E1-7149-3C27141CC907}"/>
              </a:ext>
            </a:extLst>
          </p:cNvPr>
          <p:cNvSpPr>
            <a:spLocks noChangeAspect="1"/>
          </p:cNvSpPr>
          <p:nvPr/>
        </p:nvSpPr>
        <p:spPr bwMode="auto">
          <a:xfrm>
            <a:off x="3289368" y="4506133"/>
            <a:ext cx="1814400" cy="10044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F7EC2"/>
                </a:solidFill>
                <a:effectLst/>
                <a:uLnTx/>
                <a:uFillTx/>
                <a:latin typeface="Segoe UI Semibold"/>
                <a:ea typeface="+mn-ea"/>
                <a:cs typeface="+mn-cs"/>
              </a:rPr>
              <a:t>Efficiency</a:t>
            </a:r>
          </a:p>
        </p:txBody>
      </p:sp>
      <p:grpSp>
        <p:nvGrpSpPr>
          <p:cNvPr id="49" name="Group 48">
            <a:extLst>
              <a:ext uri="{FF2B5EF4-FFF2-40B4-BE49-F238E27FC236}">
                <a16:creationId xmlns:a16="http://schemas.microsoft.com/office/drawing/2014/main" id="{2FBCA9D0-3074-5606-6C5D-B5DC52F66180}"/>
              </a:ext>
            </a:extLst>
          </p:cNvPr>
          <p:cNvGrpSpPr>
            <a:grpSpLocks noChangeAspect="1"/>
          </p:cNvGrpSpPr>
          <p:nvPr/>
        </p:nvGrpSpPr>
        <p:grpSpPr>
          <a:xfrm>
            <a:off x="999872" y="2019965"/>
            <a:ext cx="1814400" cy="810000"/>
            <a:chOff x="542672" y="1895980"/>
            <a:chExt cx="2016000" cy="900000"/>
          </a:xfrm>
        </p:grpSpPr>
        <p:sp>
          <p:nvSpPr>
            <p:cNvPr id="39" name="Oval 42">
              <a:extLst>
                <a:ext uri="{FF2B5EF4-FFF2-40B4-BE49-F238E27FC236}">
                  <a16:creationId xmlns:a16="http://schemas.microsoft.com/office/drawing/2014/main" id="{88734BB1-A40C-777F-22DD-D037FA8CB281}"/>
                </a:ext>
              </a:extLst>
            </p:cNvPr>
            <p:cNvSpPr>
              <a:spLocks/>
            </p:cNvSpPr>
            <p:nvPr/>
          </p:nvSpPr>
          <p:spPr bwMode="auto">
            <a:xfrm>
              <a:off x="542672" y="1895980"/>
              <a:ext cx="2016000" cy="9000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1410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w="3175">
                    <a:noFill/>
                  </a:ln>
                  <a:solidFill>
                    <a:srgbClr val="32867E"/>
                  </a:solidFill>
                  <a:effectLst/>
                  <a:uLnTx/>
                  <a:uFillTx/>
                  <a:latin typeface="Segoe UI Semibold"/>
                  <a:ea typeface="+mn-ea"/>
                  <a:cs typeface="Segoe UI" panose="020B0502040204020203" pitchFamily="34" charset="0"/>
                </a:rPr>
                <a:t>  Growth</a:t>
              </a:r>
            </a:p>
          </p:txBody>
        </p:sp>
        <p:sp>
          <p:nvSpPr>
            <p:cNvPr id="12" name="!! Circle1">
              <a:extLst>
                <a:ext uri="{FF2B5EF4-FFF2-40B4-BE49-F238E27FC236}">
                  <a16:creationId xmlns:a16="http://schemas.microsoft.com/office/drawing/2014/main" id="{411825C8-82C2-6E42-3BAA-410B6C799020}"/>
                </a:ext>
                <a:ext uri="{C183D7F6-B498-43B3-948B-1728B52AA6E4}">
                  <adec:decorative xmlns:adec="http://schemas.microsoft.com/office/drawing/2017/decorative" val="1"/>
                </a:ext>
              </a:extLst>
            </p:cNvPr>
            <p:cNvSpPr/>
            <p:nvPr/>
          </p:nvSpPr>
          <p:spPr bwMode="auto">
            <a:xfrm>
              <a:off x="607927" y="2154251"/>
              <a:ext cx="406311" cy="406800"/>
            </a:xfrm>
            <a:prstGeom prst="ellipse">
              <a:avLst/>
            </a:prstGeom>
            <a:solidFill>
              <a:schemeClr val="accent1">
                <a:lumMod val="75000"/>
              </a:schemeClr>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srgbClr val="091F2C"/>
                </a:solidFill>
                <a:effectLst/>
                <a:uLnTx/>
                <a:uFillTx/>
                <a:latin typeface="Segoe UI"/>
                <a:ea typeface="+mn-ea"/>
                <a:cs typeface="Segoe UI" pitchFamily="34" charset="0"/>
              </a:endParaRPr>
            </a:p>
          </p:txBody>
        </p:sp>
        <p:pic>
          <p:nvPicPr>
            <p:cNvPr id="15" name="Graphic 14" descr="Astronaut female with solid fill">
              <a:extLst>
                <a:ext uri="{FF2B5EF4-FFF2-40B4-BE49-F238E27FC236}">
                  <a16:creationId xmlns:a16="http://schemas.microsoft.com/office/drawing/2014/main" id="{DB055122-A56F-7F60-014E-5F9101286E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8848" y="2227436"/>
              <a:ext cx="252000" cy="252000"/>
            </a:xfrm>
            <a:prstGeom prst="rect">
              <a:avLst/>
            </a:prstGeom>
          </p:spPr>
        </p:pic>
      </p:grpSp>
      <p:grpSp>
        <p:nvGrpSpPr>
          <p:cNvPr id="47" name="Group 46">
            <a:extLst>
              <a:ext uri="{FF2B5EF4-FFF2-40B4-BE49-F238E27FC236}">
                <a16:creationId xmlns:a16="http://schemas.microsoft.com/office/drawing/2014/main" id="{23A7142C-2B43-95F1-3A0C-668957158FDC}"/>
              </a:ext>
            </a:extLst>
          </p:cNvPr>
          <p:cNvGrpSpPr>
            <a:grpSpLocks noChangeAspect="1"/>
          </p:cNvGrpSpPr>
          <p:nvPr/>
        </p:nvGrpSpPr>
        <p:grpSpPr>
          <a:xfrm>
            <a:off x="1000989" y="3295167"/>
            <a:ext cx="1814400" cy="810000"/>
            <a:chOff x="543789" y="3142851"/>
            <a:chExt cx="2016000" cy="900000"/>
          </a:xfrm>
        </p:grpSpPr>
        <p:sp>
          <p:nvSpPr>
            <p:cNvPr id="41" name="Oval 42">
              <a:extLst>
                <a:ext uri="{FF2B5EF4-FFF2-40B4-BE49-F238E27FC236}">
                  <a16:creationId xmlns:a16="http://schemas.microsoft.com/office/drawing/2014/main" id="{02180C5C-5A45-A5BC-9468-5B98E10AA29D}"/>
                </a:ext>
              </a:extLst>
            </p:cNvPr>
            <p:cNvSpPr>
              <a:spLocks/>
            </p:cNvSpPr>
            <p:nvPr/>
          </p:nvSpPr>
          <p:spPr bwMode="auto">
            <a:xfrm>
              <a:off x="543789" y="3142851"/>
              <a:ext cx="2016000" cy="9000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1410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w="3175">
                    <a:noFill/>
                  </a:ln>
                  <a:solidFill>
                    <a:srgbClr val="32867E"/>
                  </a:solidFill>
                  <a:effectLst/>
                  <a:uLnTx/>
                  <a:uFillTx/>
                  <a:latin typeface="Segoe UI Semibold"/>
                  <a:ea typeface="+mn-ea"/>
                  <a:cs typeface="Segoe UI" panose="020B0502040204020203" pitchFamily="34" charset="0"/>
                </a:rPr>
                <a:t>Cost</a:t>
              </a:r>
            </a:p>
          </p:txBody>
        </p:sp>
        <p:sp>
          <p:nvSpPr>
            <p:cNvPr id="13" name="!! Circle2">
              <a:extLst>
                <a:ext uri="{FF2B5EF4-FFF2-40B4-BE49-F238E27FC236}">
                  <a16:creationId xmlns:a16="http://schemas.microsoft.com/office/drawing/2014/main" id="{4C497CBE-6A66-AFF2-D419-5AE8120FD705}"/>
                </a:ext>
                <a:ext uri="{C183D7F6-B498-43B3-948B-1728B52AA6E4}">
                  <adec:decorative xmlns:adec="http://schemas.microsoft.com/office/drawing/2017/decorative" val="1"/>
                </a:ext>
              </a:extLst>
            </p:cNvPr>
            <p:cNvSpPr/>
            <p:nvPr/>
          </p:nvSpPr>
          <p:spPr bwMode="auto">
            <a:xfrm>
              <a:off x="612153" y="3377451"/>
              <a:ext cx="406311" cy="406800"/>
            </a:xfrm>
            <a:prstGeom prst="ellipse">
              <a:avLst/>
            </a:prstGeom>
            <a:solidFill>
              <a:schemeClr val="accent1">
                <a:lumMod val="75000"/>
              </a:schemeClr>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srgbClr val="091F2C"/>
                </a:solidFill>
                <a:effectLst/>
                <a:uLnTx/>
                <a:uFillTx/>
                <a:latin typeface="Segoe UI"/>
                <a:ea typeface="+mn-ea"/>
                <a:cs typeface="Segoe UI" pitchFamily="34" charset="0"/>
              </a:endParaRPr>
            </a:p>
          </p:txBody>
        </p:sp>
        <p:pic>
          <p:nvPicPr>
            <p:cNvPr id="16" name="Graphic 15" descr="Clipboard Badge with solid fill">
              <a:extLst>
                <a:ext uri="{FF2B5EF4-FFF2-40B4-BE49-F238E27FC236}">
                  <a16:creationId xmlns:a16="http://schemas.microsoft.com/office/drawing/2014/main" id="{0B227D3A-2B74-C541-4C0E-6D216AF03B5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8848" y="3444105"/>
              <a:ext cx="252000" cy="252000"/>
            </a:xfrm>
            <a:prstGeom prst="rect">
              <a:avLst/>
            </a:prstGeom>
          </p:spPr>
        </p:pic>
      </p:grpSp>
      <p:grpSp>
        <p:nvGrpSpPr>
          <p:cNvPr id="45" name="Group 44">
            <a:extLst>
              <a:ext uri="{FF2B5EF4-FFF2-40B4-BE49-F238E27FC236}">
                <a16:creationId xmlns:a16="http://schemas.microsoft.com/office/drawing/2014/main" id="{96861B5C-0699-3761-387D-7B3B68E1ACEE}"/>
              </a:ext>
            </a:extLst>
          </p:cNvPr>
          <p:cNvGrpSpPr>
            <a:grpSpLocks noChangeAspect="1"/>
          </p:cNvGrpSpPr>
          <p:nvPr/>
        </p:nvGrpSpPr>
        <p:grpSpPr>
          <a:xfrm>
            <a:off x="982993" y="4570368"/>
            <a:ext cx="1814400" cy="810000"/>
            <a:chOff x="525793" y="4446383"/>
            <a:chExt cx="2016000" cy="900000"/>
          </a:xfrm>
        </p:grpSpPr>
        <p:sp>
          <p:nvSpPr>
            <p:cNvPr id="43" name="Oval 42">
              <a:extLst>
                <a:ext uri="{FF2B5EF4-FFF2-40B4-BE49-F238E27FC236}">
                  <a16:creationId xmlns:a16="http://schemas.microsoft.com/office/drawing/2014/main" id="{D8A84CC5-528E-4782-B41F-5915879476CA}"/>
                </a:ext>
              </a:extLst>
            </p:cNvPr>
            <p:cNvSpPr>
              <a:spLocks/>
            </p:cNvSpPr>
            <p:nvPr/>
          </p:nvSpPr>
          <p:spPr bwMode="auto">
            <a:xfrm>
              <a:off x="525793" y="4446383"/>
              <a:ext cx="2016000" cy="9000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1410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w="3175">
                    <a:noFill/>
                  </a:ln>
                  <a:solidFill>
                    <a:srgbClr val="389A7A"/>
                  </a:solidFill>
                  <a:effectLst/>
                  <a:uLnTx/>
                  <a:uFillTx/>
                  <a:latin typeface="Segoe UI Semibold"/>
                  <a:ea typeface="+mn-ea"/>
                  <a:cs typeface="Segoe UI" panose="020B0502040204020203" pitchFamily="34" charset="0"/>
                </a:rPr>
                <a:t>Risk</a:t>
              </a:r>
            </a:p>
          </p:txBody>
        </p:sp>
        <p:sp>
          <p:nvSpPr>
            <p:cNvPr id="14" name="!! Circle4">
              <a:extLst>
                <a:ext uri="{FF2B5EF4-FFF2-40B4-BE49-F238E27FC236}">
                  <a16:creationId xmlns:a16="http://schemas.microsoft.com/office/drawing/2014/main" id="{B33664B1-01EB-40B4-7807-94532FB494F0}"/>
                </a:ext>
                <a:ext uri="{C183D7F6-B498-43B3-948B-1728B52AA6E4}">
                  <adec:decorative xmlns:adec="http://schemas.microsoft.com/office/drawing/2017/decorative" val="1"/>
                </a:ext>
              </a:extLst>
            </p:cNvPr>
            <p:cNvSpPr/>
            <p:nvPr/>
          </p:nvSpPr>
          <p:spPr bwMode="auto">
            <a:xfrm>
              <a:off x="607927" y="4666601"/>
              <a:ext cx="406311" cy="406800"/>
            </a:xfrm>
            <a:prstGeom prst="ellipse">
              <a:avLst/>
            </a:prstGeom>
            <a:solidFill>
              <a:schemeClr val="accent1">
                <a:lumMod val="75000"/>
              </a:schemeClr>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srgbClr val="091F2C"/>
                </a:solidFill>
                <a:effectLst/>
                <a:uLnTx/>
                <a:uFillTx/>
                <a:latin typeface="Segoe UI"/>
                <a:ea typeface="+mn-ea"/>
                <a:cs typeface="Segoe UI" pitchFamily="34" charset="0"/>
              </a:endParaRPr>
            </a:p>
          </p:txBody>
        </p:sp>
        <p:pic>
          <p:nvPicPr>
            <p:cNvPr id="18" name="Graphic 17" descr="Business Growth with solid fill">
              <a:extLst>
                <a:ext uri="{FF2B5EF4-FFF2-40B4-BE49-F238E27FC236}">
                  <a16:creationId xmlns:a16="http://schemas.microsoft.com/office/drawing/2014/main" id="{97796D6F-06E3-7C65-8874-0BC3A08D6D5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1379" y="4746301"/>
              <a:ext cx="252000" cy="252000"/>
            </a:xfrm>
            <a:prstGeom prst="rect">
              <a:avLst/>
            </a:prstGeom>
          </p:spPr>
        </p:pic>
      </p:grpSp>
      <p:sp>
        <p:nvSpPr>
          <p:cNvPr id="51" name="Rectangle 50">
            <a:extLst>
              <a:ext uri="{FF2B5EF4-FFF2-40B4-BE49-F238E27FC236}">
                <a16:creationId xmlns:a16="http://schemas.microsoft.com/office/drawing/2014/main" id="{E9ED8B83-052E-2EFA-F6C3-7857F3A77101}"/>
              </a:ext>
            </a:extLst>
          </p:cNvPr>
          <p:cNvSpPr/>
          <p:nvPr/>
        </p:nvSpPr>
        <p:spPr>
          <a:xfrm>
            <a:off x="370726" y="146350"/>
            <a:ext cx="9355633" cy="794064"/>
          </a:xfrm>
          <a:prstGeom prst="rect">
            <a:avLst/>
          </a:prstGeom>
        </p:spPr>
        <p:txBody>
          <a:bodyPr wrap="square" anchor="t">
            <a:spAutoFit/>
          </a:bodyPr>
          <a:lstStyle/>
          <a:p>
            <a:pPr marL="0" marR="0" lvl="0" indent="0" algn="l" defTabSz="914102" rtl="0" eaLnBrk="1" fontAlgn="base" latinLnBrk="0" hangingPunct="1">
              <a:lnSpc>
                <a:spcPct val="95000"/>
              </a:lnSpc>
              <a:spcBef>
                <a:spcPct val="0"/>
              </a:spcBef>
              <a:spcAft>
                <a:spcPts val="1176"/>
              </a:spcAft>
              <a:buClrTx/>
              <a:buSzTx/>
              <a:buFontTx/>
              <a:buNone/>
              <a:tabLst/>
              <a:defRPr/>
            </a:pPr>
            <a:r>
              <a:rPr kumimoji="0" lang="en-US" sz="4800" b="0" i="0" u="none" strike="noStrike" kern="0" cap="none" spc="-98" normalizeH="0" baseline="0" noProof="0" dirty="0">
                <a:ln w="3175">
                  <a:noFill/>
                </a:ln>
                <a:gradFill>
                  <a:gsLst>
                    <a:gs pos="0">
                      <a:srgbClr val="0078D4"/>
                    </a:gs>
                    <a:gs pos="100000">
                      <a:srgbClr val="8661C5"/>
                    </a:gs>
                  </a:gsLst>
                  <a:lin ang="2700000" scaled="1"/>
                </a:gradFill>
                <a:effectLst/>
                <a:uLnTx/>
                <a:uFillTx/>
                <a:latin typeface="Segoe UI Semibold"/>
                <a:ea typeface="Segoe UI" pitchFamily="34" charset="0"/>
                <a:cs typeface="Segoe UI" pitchFamily="34" charset="0"/>
              </a:rPr>
              <a:t>Sales Productivity</a:t>
            </a:r>
          </a:p>
        </p:txBody>
      </p:sp>
      <p:sp>
        <p:nvSpPr>
          <p:cNvPr id="54" name="Rectangle 53">
            <a:extLst>
              <a:ext uri="{FF2B5EF4-FFF2-40B4-BE49-F238E27FC236}">
                <a16:creationId xmlns:a16="http://schemas.microsoft.com/office/drawing/2014/main" id="{33269879-0012-5157-ACE7-2DA98ADB9D84}"/>
              </a:ext>
            </a:extLst>
          </p:cNvPr>
          <p:cNvSpPr/>
          <p:nvPr/>
        </p:nvSpPr>
        <p:spPr>
          <a:xfrm>
            <a:off x="846324" y="6280698"/>
            <a:ext cx="1956307"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gradFill>
                  <a:gsLst>
                    <a:gs pos="0">
                      <a:srgbClr val="0078D4"/>
                    </a:gs>
                    <a:gs pos="100000">
                      <a:srgbClr val="8661C5"/>
                    </a:gs>
                  </a:gsLst>
                  <a:lin ang="2700000" scaled="1"/>
                </a:gradFill>
                <a:effectLst/>
                <a:uLnTx/>
                <a:uFillTx/>
                <a:latin typeface="Segoe UI Semibold"/>
                <a:ea typeface="Calibri" panose="020F0502020204030204" pitchFamily="34" charset="0"/>
                <a:cs typeface="Segoe UI Light" panose="020B0502040204020203" pitchFamily="34" charset="0"/>
              </a:rPr>
              <a:t>What</a:t>
            </a:r>
            <a:endParaRPr kumimoji="0" lang="en-GB" sz="2400" b="0" i="0" u="none" strike="noStrike" kern="0" cap="none" spc="0" normalizeH="0" baseline="0" noProof="0" dirty="0">
              <a:ln>
                <a:noFill/>
              </a:ln>
              <a:gradFill>
                <a:gsLst>
                  <a:gs pos="0">
                    <a:srgbClr val="0078D4"/>
                  </a:gs>
                  <a:gs pos="100000">
                    <a:srgbClr val="8661C5"/>
                  </a:gs>
                </a:gsLst>
                <a:lin ang="2700000" scaled="1"/>
              </a:gradFill>
              <a:effectLst/>
              <a:uLnTx/>
              <a:uFillTx/>
              <a:latin typeface="Segoe UI Semibold"/>
              <a:ea typeface="+mn-ea"/>
              <a:cs typeface="Segoe UI Light" panose="020B0502040204020203" pitchFamily="34" charset="0"/>
            </a:endParaRPr>
          </a:p>
        </p:txBody>
      </p:sp>
      <p:sp>
        <p:nvSpPr>
          <p:cNvPr id="55" name="Rectangle 54">
            <a:extLst>
              <a:ext uri="{FF2B5EF4-FFF2-40B4-BE49-F238E27FC236}">
                <a16:creationId xmlns:a16="http://schemas.microsoft.com/office/drawing/2014/main" id="{DE9B8A91-C100-A36D-9FD7-A785927092D8}"/>
              </a:ext>
            </a:extLst>
          </p:cNvPr>
          <p:cNvSpPr/>
          <p:nvPr/>
        </p:nvSpPr>
        <p:spPr>
          <a:xfrm>
            <a:off x="3164355" y="6257451"/>
            <a:ext cx="1978142"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gradFill>
                  <a:gsLst>
                    <a:gs pos="0">
                      <a:srgbClr val="0078D4"/>
                    </a:gs>
                    <a:gs pos="100000">
                      <a:srgbClr val="8661C5"/>
                    </a:gs>
                  </a:gsLst>
                  <a:lin ang="2700000" scaled="1"/>
                </a:gradFill>
                <a:effectLst/>
                <a:uLnTx/>
                <a:uFillTx/>
                <a:latin typeface="Segoe UI Semibold"/>
                <a:ea typeface="Calibri" panose="020F0502020204030204" pitchFamily="34" charset="0"/>
                <a:cs typeface="Segoe UI Light" panose="020B0502040204020203" pitchFamily="34" charset="0"/>
              </a:rPr>
              <a:t>How</a:t>
            </a:r>
            <a:endParaRPr kumimoji="0" lang="en-GB" sz="2400" b="0" i="0" u="none" strike="noStrike" kern="0" cap="none" spc="0" normalizeH="0" baseline="0" noProof="0" dirty="0">
              <a:ln>
                <a:noFill/>
              </a:ln>
              <a:gradFill>
                <a:gsLst>
                  <a:gs pos="0">
                    <a:srgbClr val="0078D4"/>
                  </a:gs>
                  <a:gs pos="100000">
                    <a:srgbClr val="8661C5"/>
                  </a:gs>
                </a:gsLst>
                <a:lin ang="2700000" scaled="1"/>
              </a:gradFill>
              <a:effectLst/>
              <a:uLnTx/>
              <a:uFillTx/>
              <a:latin typeface="Segoe UI Semibold"/>
              <a:ea typeface="+mn-ea"/>
              <a:cs typeface="Segoe UI Light" panose="020B0502040204020203" pitchFamily="34" charset="0"/>
            </a:endParaRPr>
          </a:p>
        </p:txBody>
      </p:sp>
      <p:grpSp>
        <p:nvGrpSpPr>
          <p:cNvPr id="56" name="Group 55">
            <a:extLst>
              <a:ext uri="{FF2B5EF4-FFF2-40B4-BE49-F238E27FC236}">
                <a16:creationId xmlns:a16="http://schemas.microsoft.com/office/drawing/2014/main" id="{314735BB-7131-2911-1C8B-C7442B19B480}"/>
              </a:ext>
            </a:extLst>
          </p:cNvPr>
          <p:cNvGrpSpPr/>
          <p:nvPr/>
        </p:nvGrpSpPr>
        <p:grpSpPr>
          <a:xfrm flipV="1">
            <a:off x="848071" y="6243619"/>
            <a:ext cx="448377" cy="265594"/>
            <a:chOff x="2748660" y="6390773"/>
            <a:chExt cx="448377" cy="265594"/>
          </a:xfrm>
        </p:grpSpPr>
        <p:cxnSp>
          <p:nvCxnSpPr>
            <p:cNvPr id="57" name="Straight Arrow Connector 56">
              <a:extLst>
                <a:ext uri="{FF2B5EF4-FFF2-40B4-BE49-F238E27FC236}">
                  <a16:creationId xmlns:a16="http://schemas.microsoft.com/office/drawing/2014/main" id="{2805D303-B76A-C5F9-ABC4-C788D3154E16}"/>
                </a:ext>
              </a:extLst>
            </p:cNvPr>
            <p:cNvCxnSpPr/>
            <p:nvPr/>
          </p:nvCxnSpPr>
          <p:spPr>
            <a:xfrm flipV="1">
              <a:off x="2748660" y="6390773"/>
              <a:ext cx="448377"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68048AB3-6E2B-8048-8605-708B24A83D63}"/>
                </a:ext>
              </a:extLst>
            </p:cNvPr>
            <p:cNvCxnSpPr/>
            <p:nvPr/>
          </p:nvCxnSpPr>
          <p:spPr>
            <a:xfrm rot="16200000">
              <a:off x="2624481" y="6532188"/>
              <a:ext cx="248359"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grpSp>
      <p:sp>
        <p:nvSpPr>
          <p:cNvPr id="59" name="Rectangle 58">
            <a:extLst>
              <a:ext uri="{FF2B5EF4-FFF2-40B4-BE49-F238E27FC236}">
                <a16:creationId xmlns:a16="http://schemas.microsoft.com/office/drawing/2014/main" id="{2DB165D1-30FE-E375-21F2-D6D377050462}"/>
              </a:ext>
            </a:extLst>
          </p:cNvPr>
          <p:cNvSpPr/>
          <p:nvPr/>
        </p:nvSpPr>
        <p:spPr>
          <a:xfrm>
            <a:off x="5465966" y="6265200"/>
            <a:ext cx="6319159"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gradFill>
                  <a:gsLst>
                    <a:gs pos="0">
                      <a:srgbClr val="0078D4"/>
                    </a:gs>
                    <a:gs pos="100000">
                      <a:srgbClr val="8661C5"/>
                    </a:gs>
                  </a:gsLst>
                  <a:lin ang="2700000" scaled="1"/>
                </a:gradFill>
                <a:effectLst/>
                <a:uLnTx/>
                <a:uFillTx/>
                <a:latin typeface="Segoe UI Semibold"/>
                <a:ea typeface="Calibri" panose="020F0502020204030204" pitchFamily="34" charset="0"/>
                <a:cs typeface="Segoe UI Light" panose="020B0502040204020203" pitchFamily="34" charset="0"/>
              </a:rPr>
              <a:t>If</a:t>
            </a:r>
            <a:endParaRPr kumimoji="0" lang="en-GB" sz="2400" b="0" i="0" u="none" strike="noStrike" kern="0" cap="none" spc="0" normalizeH="0" baseline="0" noProof="0" dirty="0">
              <a:ln>
                <a:noFill/>
              </a:ln>
              <a:gradFill>
                <a:gsLst>
                  <a:gs pos="0">
                    <a:srgbClr val="0078D4"/>
                  </a:gs>
                  <a:gs pos="100000">
                    <a:srgbClr val="8661C5"/>
                  </a:gs>
                </a:gsLst>
                <a:lin ang="2700000" scaled="1"/>
              </a:gradFill>
              <a:effectLst/>
              <a:uLnTx/>
              <a:uFillTx/>
              <a:latin typeface="Segoe UI Semibold"/>
              <a:ea typeface="+mn-ea"/>
              <a:cs typeface="Segoe UI Light" panose="020B0502040204020203" pitchFamily="34" charset="0"/>
            </a:endParaRPr>
          </a:p>
        </p:txBody>
      </p:sp>
      <p:grpSp>
        <p:nvGrpSpPr>
          <p:cNvPr id="60" name="Group 59">
            <a:extLst>
              <a:ext uri="{FF2B5EF4-FFF2-40B4-BE49-F238E27FC236}">
                <a16:creationId xmlns:a16="http://schemas.microsoft.com/office/drawing/2014/main" id="{A9F039D5-A346-1A3E-68CA-BC140B0CF760}"/>
              </a:ext>
            </a:extLst>
          </p:cNvPr>
          <p:cNvGrpSpPr/>
          <p:nvPr/>
        </p:nvGrpSpPr>
        <p:grpSpPr>
          <a:xfrm flipH="1" flipV="1">
            <a:off x="2494846" y="6243619"/>
            <a:ext cx="448377" cy="265594"/>
            <a:chOff x="2748660" y="6390773"/>
            <a:chExt cx="448377" cy="265594"/>
          </a:xfrm>
        </p:grpSpPr>
        <p:cxnSp>
          <p:nvCxnSpPr>
            <p:cNvPr id="61" name="Straight Arrow Connector 60">
              <a:extLst>
                <a:ext uri="{FF2B5EF4-FFF2-40B4-BE49-F238E27FC236}">
                  <a16:creationId xmlns:a16="http://schemas.microsoft.com/office/drawing/2014/main" id="{E2091021-48E2-7E0F-B4BD-C67A1B80A7BA}"/>
                </a:ext>
              </a:extLst>
            </p:cNvPr>
            <p:cNvCxnSpPr/>
            <p:nvPr/>
          </p:nvCxnSpPr>
          <p:spPr>
            <a:xfrm flipV="1">
              <a:off x="2748660" y="6390773"/>
              <a:ext cx="448377"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E3348C44-269A-1FC9-868A-C1A990B73572}"/>
                </a:ext>
              </a:extLst>
            </p:cNvPr>
            <p:cNvCxnSpPr/>
            <p:nvPr/>
          </p:nvCxnSpPr>
          <p:spPr>
            <a:xfrm rot="16200000">
              <a:off x="2624481" y="6532188"/>
              <a:ext cx="248359"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C3E4D1EB-D690-F827-7BAA-F1682DF4487F}"/>
              </a:ext>
            </a:extLst>
          </p:cNvPr>
          <p:cNvGrpSpPr/>
          <p:nvPr/>
        </p:nvGrpSpPr>
        <p:grpSpPr>
          <a:xfrm flipV="1">
            <a:off x="3089771" y="6231005"/>
            <a:ext cx="448377" cy="265594"/>
            <a:chOff x="2748660" y="6390773"/>
            <a:chExt cx="448377" cy="265594"/>
          </a:xfrm>
        </p:grpSpPr>
        <p:cxnSp>
          <p:nvCxnSpPr>
            <p:cNvPr id="64" name="Straight Arrow Connector 63">
              <a:extLst>
                <a:ext uri="{FF2B5EF4-FFF2-40B4-BE49-F238E27FC236}">
                  <a16:creationId xmlns:a16="http://schemas.microsoft.com/office/drawing/2014/main" id="{A8716CE9-22AF-9B69-03A7-7AD39F4A01BA}"/>
                </a:ext>
              </a:extLst>
            </p:cNvPr>
            <p:cNvCxnSpPr/>
            <p:nvPr/>
          </p:nvCxnSpPr>
          <p:spPr>
            <a:xfrm flipV="1">
              <a:off x="2748660" y="6390773"/>
              <a:ext cx="448377"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CD7E55-E9C6-3D1F-CF2F-35BBFCB744DE}"/>
                </a:ext>
              </a:extLst>
            </p:cNvPr>
            <p:cNvCxnSpPr/>
            <p:nvPr/>
          </p:nvCxnSpPr>
          <p:spPr>
            <a:xfrm rot="16200000">
              <a:off x="2624481" y="6532188"/>
              <a:ext cx="248359"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06A62A68-D15F-1412-7B80-721EADCDBC57}"/>
              </a:ext>
            </a:extLst>
          </p:cNvPr>
          <p:cNvGrpSpPr/>
          <p:nvPr/>
        </p:nvGrpSpPr>
        <p:grpSpPr>
          <a:xfrm flipH="1" flipV="1">
            <a:off x="4825854" y="6243619"/>
            <a:ext cx="448377" cy="265594"/>
            <a:chOff x="2748660" y="6390773"/>
            <a:chExt cx="448377" cy="265594"/>
          </a:xfrm>
        </p:grpSpPr>
        <p:cxnSp>
          <p:nvCxnSpPr>
            <p:cNvPr id="67" name="Straight Arrow Connector 66">
              <a:extLst>
                <a:ext uri="{FF2B5EF4-FFF2-40B4-BE49-F238E27FC236}">
                  <a16:creationId xmlns:a16="http://schemas.microsoft.com/office/drawing/2014/main" id="{06BBC86F-86DE-E9B0-4C6B-98FA2236677A}"/>
                </a:ext>
              </a:extLst>
            </p:cNvPr>
            <p:cNvCxnSpPr/>
            <p:nvPr/>
          </p:nvCxnSpPr>
          <p:spPr>
            <a:xfrm flipV="1">
              <a:off x="2748660" y="6390773"/>
              <a:ext cx="448377"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6031E412-6DCB-840D-E27A-DBDF53F5E089}"/>
                </a:ext>
              </a:extLst>
            </p:cNvPr>
            <p:cNvCxnSpPr/>
            <p:nvPr/>
          </p:nvCxnSpPr>
          <p:spPr>
            <a:xfrm rot="16200000">
              <a:off x="2624481" y="6532188"/>
              <a:ext cx="248359"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D102B548-3A30-2737-4250-91242B0B41B9}"/>
              </a:ext>
            </a:extLst>
          </p:cNvPr>
          <p:cNvGrpSpPr/>
          <p:nvPr/>
        </p:nvGrpSpPr>
        <p:grpSpPr>
          <a:xfrm flipV="1">
            <a:off x="5442229" y="6243619"/>
            <a:ext cx="2531261" cy="265594"/>
            <a:chOff x="2748660" y="6390773"/>
            <a:chExt cx="2531261" cy="265594"/>
          </a:xfrm>
        </p:grpSpPr>
        <p:cxnSp>
          <p:nvCxnSpPr>
            <p:cNvPr id="70" name="Straight Arrow Connector 69">
              <a:extLst>
                <a:ext uri="{FF2B5EF4-FFF2-40B4-BE49-F238E27FC236}">
                  <a16:creationId xmlns:a16="http://schemas.microsoft.com/office/drawing/2014/main" id="{0297A6E9-AB65-3C67-40D3-6986D43C4827}"/>
                </a:ext>
              </a:extLst>
            </p:cNvPr>
            <p:cNvCxnSpPr/>
            <p:nvPr/>
          </p:nvCxnSpPr>
          <p:spPr>
            <a:xfrm flipV="1">
              <a:off x="2748660" y="6390773"/>
              <a:ext cx="2531261"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C4E7D5A7-0075-50F8-2C09-4A6158D11216}"/>
                </a:ext>
              </a:extLst>
            </p:cNvPr>
            <p:cNvCxnSpPr/>
            <p:nvPr/>
          </p:nvCxnSpPr>
          <p:spPr>
            <a:xfrm rot="16200000">
              <a:off x="2624481" y="6532188"/>
              <a:ext cx="248359"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4BDC9BFB-61BB-BAF5-1BAC-B569B18CDD7C}"/>
              </a:ext>
            </a:extLst>
          </p:cNvPr>
          <p:cNvGrpSpPr/>
          <p:nvPr/>
        </p:nvGrpSpPr>
        <p:grpSpPr>
          <a:xfrm flipH="1" flipV="1">
            <a:off x="9361484" y="6231003"/>
            <a:ext cx="2259041" cy="375511"/>
            <a:chOff x="2748659" y="6390773"/>
            <a:chExt cx="2680980" cy="265594"/>
          </a:xfrm>
        </p:grpSpPr>
        <p:cxnSp>
          <p:nvCxnSpPr>
            <p:cNvPr id="73" name="Straight Arrow Connector 72">
              <a:extLst>
                <a:ext uri="{FF2B5EF4-FFF2-40B4-BE49-F238E27FC236}">
                  <a16:creationId xmlns:a16="http://schemas.microsoft.com/office/drawing/2014/main" id="{9B987C9F-B9E1-23C8-7BC8-0E3585ED223A}"/>
                </a:ext>
              </a:extLst>
            </p:cNvPr>
            <p:cNvCxnSpPr/>
            <p:nvPr/>
          </p:nvCxnSpPr>
          <p:spPr>
            <a:xfrm flipV="1">
              <a:off x="2748659" y="6390773"/>
              <a:ext cx="2680980"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715FAFE5-613E-8F78-B404-F1848D9103B5}"/>
                </a:ext>
              </a:extLst>
            </p:cNvPr>
            <p:cNvCxnSpPr/>
            <p:nvPr/>
          </p:nvCxnSpPr>
          <p:spPr>
            <a:xfrm rot="16200000">
              <a:off x="2624481" y="6532188"/>
              <a:ext cx="248359"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17384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42" presetClass="path" presetSubtype="0" decel="100000" fill="hold" grpId="1" nodeType="withEffect">
                                  <p:stCondLst>
                                    <p:cond delay="300"/>
                                  </p:stCondLst>
                                  <p:childTnLst>
                                    <p:animMotion origin="layout" path="M 4.16667E-7 4.07407E-6 L 4.16667E-7 0.03541 " pathEditMode="relative" rAng="0" ptsTypes="AA">
                                      <p:cBhvr>
                                        <p:cTn id="9" dur="700" spd="-100000" fill="hold"/>
                                        <p:tgtEl>
                                          <p:spTgt spid="21"/>
                                        </p:tgtEl>
                                        <p:attrNameLst>
                                          <p:attrName>ppt_x</p:attrName>
                                          <p:attrName>ppt_y</p:attrName>
                                        </p:attrNameLst>
                                      </p:cBhvr>
                                      <p:rCtr x="0" y="1759"/>
                                    </p:animMotion>
                                  </p:childTnLst>
                                </p:cTn>
                              </p:par>
                              <p:par>
                                <p:cTn id="10" presetID="10" presetClass="entr" presetSubtype="0" fill="hold" grpId="0" nodeType="withEffect">
                                  <p:stCondLst>
                                    <p:cond delay="30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42" presetClass="path" presetSubtype="0" decel="100000" fill="hold" grpId="1" nodeType="withEffect">
                                  <p:stCondLst>
                                    <p:cond delay="300"/>
                                  </p:stCondLst>
                                  <p:childTnLst>
                                    <p:animMotion origin="layout" path="M 4.79167E-6 4.07407E-6 L 4.79167E-6 0.03541 " pathEditMode="relative" rAng="0" ptsTypes="AA">
                                      <p:cBhvr>
                                        <p:cTn id="14" dur="700" spd="-100000" fill="hold"/>
                                        <p:tgtEl>
                                          <p:spTgt spid="22"/>
                                        </p:tgtEl>
                                        <p:attrNameLst>
                                          <p:attrName>ppt_x</p:attrName>
                                          <p:attrName>ppt_y</p:attrName>
                                        </p:attrNameLst>
                                      </p:cBhvr>
                                      <p:rCtr x="0" y="1759"/>
                                    </p:animMotion>
                                  </p:childTnLst>
                                </p:cTn>
                              </p:par>
                              <p:par>
                                <p:cTn id="15" presetID="10" presetClass="entr" presetSubtype="0" fill="hold" grpId="0" nodeType="withEffect">
                                  <p:stCondLst>
                                    <p:cond delay="30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42" presetClass="path" presetSubtype="0" decel="100000" fill="hold" grpId="1" nodeType="withEffect">
                                  <p:stCondLst>
                                    <p:cond delay="300"/>
                                  </p:stCondLst>
                                  <p:childTnLst>
                                    <p:animMotion origin="layout" path="M 1.25E-6 4.07407E-6 L 1.25E-6 0.03541 " pathEditMode="relative" rAng="0" ptsTypes="AA">
                                      <p:cBhvr>
                                        <p:cTn id="19" dur="700" spd="-100000" fill="hold"/>
                                        <p:tgtEl>
                                          <p:spTgt spid="23"/>
                                        </p:tgtEl>
                                        <p:attrNameLst>
                                          <p:attrName>ppt_x</p:attrName>
                                          <p:attrName>ppt_y</p:attrName>
                                        </p:attrNameLst>
                                      </p:cBhvr>
                                      <p:rCtr x="0" y="1759"/>
                                    </p:animMotion>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childTnLst>
                                </p:cTn>
                              </p:par>
                              <p:par>
                                <p:cTn id="24" presetID="10" presetClass="entr" presetSubtype="0"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500"/>
                                        <p:tgtEl>
                                          <p:spTgt spid="47"/>
                                        </p:tgtEl>
                                      </p:cBhvr>
                                    </p:animEffect>
                                  </p:childTnLst>
                                </p:cTn>
                              </p:par>
                              <p:par>
                                <p:cTn id="27" presetID="10"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500"/>
                                        <p:tgtEl>
                                          <p:spTgt spid="4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500"/>
                                        <p:tgtEl>
                                          <p:spTgt spid="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500"/>
                                        <p:tgtEl>
                                          <p:spTgt spid="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500"/>
                                        <p:tgtEl>
                                          <p:spTgt spid="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500"/>
                                        <p:tgtEl>
                                          <p:spTgt spid="2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fade">
                                      <p:cBhvr>
                                        <p:cTn id="77" dur="500"/>
                                        <p:tgtEl>
                                          <p:spTgt spid="5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500"/>
                                        <p:tgtEl>
                                          <p:spTgt spid="55"/>
                                        </p:tgtEl>
                                      </p:cBhvr>
                                    </p:animEffect>
                                  </p:childTnLst>
                                </p:cTn>
                              </p:par>
                              <p:par>
                                <p:cTn id="81" presetID="10" presetClass="entr" presetSubtype="0" fill="hold" nodeType="with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fade">
                                      <p:cBhvr>
                                        <p:cTn id="86" dur="500"/>
                                        <p:tgtEl>
                                          <p:spTgt spid="59"/>
                                        </p:tgtEl>
                                      </p:cBhvr>
                                    </p:animEffect>
                                  </p:childTnLst>
                                </p:cTn>
                              </p:par>
                              <p:par>
                                <p:cTn id="87" presetID="10" presetClass="entr" presetSubtype="0" fill="hold" nodeType="withEffect">
                                  <p:stCondLst>
                                    <p:cond delay="0"/>
                                  </p:stCondLst>
                                  <p:childTnLst>
                                    <p:set>
                                      <p:cBhvr>
                                        <p:cTn id="88" dur="1" fill="hold">
                                          <p:stCondLst>
                                            <p:cond delay="0"/>
                                          </p:stCondLst>
                                        </p:cTn>
                                        <p:tgtEl>
                                          <p:spTgt spid="60"/>
                                        </p:tgtEl>
                                        <p:attrNameLst>
                                          <p:attrName>style.visibility</p:attrName>
                                        </p:attrNameLst>
                                      </p:cBhvr>
                                      <p:to>
                                        <p:strVal val="visible"/>
                                      </p:to>
                                    </p:set>
                                    <p:animEffect transition="in" filter="fade">
                                      <p:cBhvr>
                                        <p:cTn id="89" dur="500"/>
                                        <p:tgtEl>
                                          <p:spTgt spid="60"/>
                                        </p:tgtEl>
                                      </p:cBhvr>
                                    </p:animEffect>
                                  </p:childTnLst>
                                </p:cTn>
                              </p:par>
                              <p:par>
                                <p:cTn id="90" presetID="10" presetClass="entr" presetSubtype="0" fill="hold" nodeType="withEffect">
                                  <p:stCondLst>
                                    <p:cond delay="0"/>
                                  </p:stCondLst>
                                  <p:childTnLst>
                                    <p:set>
                                      <p:cBhvr>
                                        <p:cTn id="91" dur="1" fill="hold">
                                          <p:stCondLst>
                                            <p:cond delay="0"/>
                                          </p:stCondLst>
                                        </p:cTn>
                                        <p:tgtEl>
                                          <p:spTgt spid="63"/>
                                        </p:tgtEl>
                                        <p:attrNameLst>
                                          <p:attrName>style.visibility</p:attrName>
                                        </p:attrNameLst>
                                      </p:cBhvr>
                                      <p:to>
                                        <p:strVal val="visible"/>
                                      </p:to>
                                    </p:set>
                                    <p:animEffect transition="in" filter="fade">
                                      <p:cBhvr>
                                        <p:cTn id="92" dur="500"/>
                                        <p:tgtEl>
                                          <p:spTgt spid="63"/>
                                        </p:tgtEl>
                                      </p:cBhvr>
                                    </p:animEffect>
                                  </p:childTnLst>
                                </p:cTn>
                              </p:par>
                              <p:par>
                                <p:cTn id="93" presetID="10" presetClass="entr" presetSubtype="0" fill="hold" nodeType="with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fade">
                                      <p:cBhvr>
                                        <p:cTn id="95" dur="500"/>
                                        <p:tgtEl>
                                          <p:spTgt spid="66"/>
                                        </p:tgtEl>
                                      </p:cBhvr>
                                    </p:animEffect>
                                  </p:childTnLst>
                                </p:cTn>
                              </p:par>
                              <p:par>
                                <p:cTn id="96" presetID="10" presetClass="entr" presetSubtype="0" fill="hold" nodeType="withEffect">
                                  <p:stCondLst>
                                    <p:cond delay="0"/>
                                  </p:stCondLst>
                                  <p:childTnLst>
                                    <p:set>
                                      <p:cBhvr>
                                        <p:cTn id="97" dur="1" fill="hold">
                                          <p:stCondLst>
                                            <p:cond delay="0"/>
                                          </p:stCondLst>
                                        </p:cTn>
                                        <p:tgtEl>
                                          <p:spTgt spid="69"/>
                                        </p:tgtEl>
                                        <p:attrNameLst>
                                          <p:attrName>style.visibility</p:attrName>
                                        </p:attrNameLst>
                                      </p:cBhvr>
                                      <p:to>
                                        <p:strVal val="visible"/>
                                      </p:to>
                                    </p:set>
                                    <p:animEffect transition="in" filter="fade">
                                      <p:cBhvr>
                                        <p:cTn id="98" dur="500"/>
                                        <p:tgtEl>
                                          <p:spTgt spid="69"/>
                                        </p:tgtEl>
                                      </p:cBhvr>
                                    </p:animEffect>
                                  </p:childTnLst>
                                </p:cTn>
                              </p:par>
                              <p:par>
                                <p:cTn id="99" presetID="10" presetClass="entr" presetSubtype="0" fill="hold" nodeType="withEffect">
                                  <p:stCondLst>
                                    <p:cond delay="0"/>
                                  </p:stCondLst>
                                  <p:childTnLst>
                                    <p:set>
                                      <p:cBhvr>
                                        <p:cTn id="100" dur="1" fill="hold">
                                          <p:stCondLst>
                                            <p:cond delay="0"/>
                                          </p:stCondLst>
                                        </p:cTn>
                                        <p:tgtEl>
                                          <p:spTgt spid="72"/>
                                        </p:tgtEl>
                                        <p:attrNameLst>
                                          <p:attrName>style.visibility</p:attrName>
                                        </p:attrNameLst>
                                      </p:cBhvr>
                                      <p:to>
                                        <p:strVal val="visible"/>
                                      </p:to>
                                    </p:set>
                                    <p:animEffect transition="in" filter="fade">
                                      <p:cBhvr>
                                        <p:cTn id="10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3" grpId="0" animBg="1"/>
      <p:bldP spid="23" grpId="1" animBg="1"/>
      <p:bldP spid="53" grpId="0" animBg="1"/>
      <p:bldP spid="2" grpId="0" animBg="1"/>
      <p:bldP spid="4" grpId="0" animBg="1"/>
      <p:bldP spid="5" grpId="0" animBg="1"/>
      <p:bldP spid="7" grpId="0" animBg="1"/>
      <p:bldP spid="8" grpId="0" animBg="1"/>
      <p:bldP spid="9" grpId="0" animBg="1"/>
      <p:bldP spid="25" grpId="0" animBg="1"/>
      <p:bldP spid="26" grpId="0" animBg="1"/>
      <p:bldP spid="27" grpId="0" animBg="1"/>
      <p:bldP spid="29" grpId="0" animBg="1"/>
      <p:bldP spid="31" grpId="0" animBg="1"/>
      <p:bldP spid="33" grpId="0" animBg="1"/>
      <p:bldP spid="35" grpId="0" animBg="1"/>
      <p:bldP spid="37" grpId="0" animBg="1"/>
      <p:bldP spid="54" grpId="0"/>
      <p:bldP spid="55" grpId="0"/>
      <p:bldP spid="5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F8E3E-0DEE-06F6-791E-053B1E27F5A3}"/>
            </a:ext>
          </a:extLst>
        </p:cNvPr>
        <p:cNvGrpSpPr/>
        <p:nvPr/>
      </p:nvGrpSpPr>
      <p:grpSpPr>
        <a:xfrm>
          <a:off x="0" y="0"/>
          <a:ext cx="0" cy="0"/>
          <a:chOff x="0" y="0"/>
          <a:chExt cx="0" cy="0"/>
        </a:xfrm>
      </p:grpSpPr>
      <p:sp>
        <p:nvSpPr>
          <p:cNvPr id="3" name="!! Box1">
            <a:extLst>
              <a:ext uri="{FF2B5EF4-FFF2-40B4-BE49-F238E27FC236}">
                <a16:creationId xmlns:a16="http://schemas.microsoft.com/office/drawing/2014/main" id="{CC53E3B8-1D58-F20E-FB7F-935C21BAC633}"/>
              </a:ext>
              <a:ext uri="{C183D7F6-B498-43B3-948B-1728B52AA6E4}">
                <adec:decorative xmlns:adec="http://schemas.microsoft.com/office/drawing/2017/decorative" val="1"/>
              </a:ext>
            </a:extLst>
          </p:cNvPr>
          <p:cNvSpPr/>
          <p:nvPr/>
        </p:nvSpPr>
        <p:spPr bwMode="auto">
          <a:xfrm rot="10800000">
            <a:off x="827241" y="1327597"/>
            <a:ext cx="2176767" cy="4749369"/>
          </a:xfrm>
          <a:prstGeom prst="roundRect">
            <a:avLst>
              <a:gd name="adj" fmla="val 11046"/>
            </a:avLst>
          </a:prstGeom>
          <a:solidFill>
            <a:srgbClr val="E5E5E5"/>
          </a:solidFill>
          <a:ln w="19050" cap="rnd">
            <a:solidFill>
              <a:srgbClr val="3A4953"/>
            </a:solidFill>
            <a:prstDash val="solid"/>
            <a:round/>
          </a:ln>
          <a:effectLst>
            <a:outerShdw blurRad="63500" dist="63500" dir="2700000" algn="tl" rotWithShape="0">
              <a:prstClr val="black">
                <a:alpha val="20000"/>
              </a:prstClr>
            </a:outerShdw>
          </a:effectLst>
        </p:spPr>
        <p:txBody>
          <a:bodyPr rot="0" spcFirstLastPara="0" vertOverflow="overflow" horzOverflow="overflow" vert="horz" wrap="square" lIns="0" tIns="0" rIns="0" bIns="9144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noFill/>
              <a:effectLst/>
              <a:uLnTx/>
              <a:uFillTx/>
              <a:latin typeface="Segoe UI Variable Display Semib" pitchFamily="2" charset="0"/>
              <a:ea typeface="+mn-ea"/>
              <a:cs typeface="+mn-cs"/>
            </a:endParaRPr>
          </a:p>
        </p:txBody>
      </p:sp>
      <p:sp>
        <p:nvSpPr>
          <p:cNvPr id="19" name="!! Box1">
            <a:extLst>
              <a:ext uri="{FF2B5EF4-FFF2-40B4-BE49-F238E27FC236}">
                <a16:creationId xmlns:a16="http://schemas.microsoft.com/office/drawing/2014/main" id="{1DE23C61-6287-C667-F89B-400DCBB4D6C4}"/>
              </a:ext>
              <a:ext uri="{C183D7F6-B498-43B3-948B-1728B52AA6E4}">
                <adec:decorative xmlns:adec="http://schemas.microsoft.com/office/drawing/2017/decorative" val="1"/>
              </a:ext>
            </a:extLst>
          </p:cNvPr>
          <p:cNvSpPr/>
          <p:nvPr/>
        </p:nvSpPr>
        <p:spPr bwMode="auto">
          <a:xfrm rot="10800000">
            <a:off x="3004009" y="1327599"/>
            <a:ext cx="2388211" cy="4769061"/>
          </a:xfrm>
          <a:prstGeom prst="roundRect">
            <a:avLst>
              <a:gd name="adj" fmla="val 11046"/>
            </a:avLst>
          </a:prstGeom>
          <a:solidFill>
            <a:srgbClr val="E5E5E5"/>
          </a:solidFill>
          <a:ln w="19050" cap="rnd">
            <a:solidFill>
              <a:srgbClr val="3A4953"/>
            </a:solidFill>
            <a:prstDash val="solid"/>
            <a:round/>
          </a:ln>
          <a:effectLst>
            <a:outerShdw blurRad="63500" dist="63500" dir="2700000" algn="tl" rotWithShape="0">
              <a:prstClr val="black">
                <a:alpha val="20000"/>
              </a:prstClr>
            </a:outerShdw>
          </a:effectLst>
        </p:spPr>
        <p:txBody>
          <a:bodyPr rot="0" spcFirstLastPara="0" vertOverflow="overflow" horzOverflow="overflow" vert="horz" wrap="square" lIns="0" tIns="0" rIns="0" bIns="9144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noFill/>
              <a:effectLst/>
              <a:uLnTx/>
              <a:uFillTx/>
              <a:latin typeface="Segoe UI Variable Display Semib" pitchFamily="2" charset="0"/>
              <a:ea typeface="+mn-ea"/>
              <a:cs typeface="+mn-cs"/>
            </a:endParaRPr>
          </a:p>
        </p:txBody>
      </p:sp>
      <p:sp>
        <p:nvSpPr>
          <p:cNvPr id="20" name="!! Box1">
            <a:extLst>
              <a:ext uri="{FF2B5EF4-FFF2-40B4-BE49-F238E27FC236}">
                <a16:creationId xmlns:a16="http://schemas.microsoft.com/office/drawing/2014/main" id="{EA0E7A34-2800-9E30-4AC6-E7E9ED147C31}"/>
              </a:ext>
              <a:ext uri="{C183D7F6-B498-43B3-948B-1728B52AA6E4}">
                <adec:decorative xmlns:adec="http://schemas.microsoft.com/office/drawing/2017/decorative" val="1"/>
              </a:ext>
            </a:extLst>
          </p:cNvPr>
          <p:cNvSpPr/>
          <p:nvPr/>
        </p:nvSpPr>
        <p:spPr bwMode="auto">
          <a:xfrm rot="10800000">
            <a:off x="5392216" y="1327597"/>
            <a:ext cx="6228309" cy="4769061"/>
          </a:xfrm>
          <a:prstGeom prst="roundRect">
            <a:avLst>
              <a:gd name="adj" fmla="val 5547"/>
            </a:avLst>
          </a:prstGeom>
          <a:solidFill>
            <a:srgbClr val="E5E5E5"/>
          </a:solidFill>
          <a:ln w="19050" cap="rnd">
            <a:solidFill>
              <a:srgbClr val="3A4953"/>
            </a:solidFill>
            <a:prstDash val="solid"/>
            <a:round/>
          </a:ln>
          <a:effectLst>
            <a:outerShdw blurRad="63500" dist="63500" dir="2700000" algn="tl" rotWithShape="0">
              <a:prstClr val="black">
                <a:alpha val="20000"/>
              </a:prstClr>
            </a:outerShdw>
          </a:effectLst>
        </p:spPr>
        <p:txBody>
          <a:bodyPr rot="0" spcFirstLastPara="0" vertOverflow="overflow" horzOverflow="overflow" vert="horz" wrap="square" lIns="0" tIns="0" rIns="0" bIns="9144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noFill/>
              <a:effectLst/>
              <a:uLnTx/>
              <a:uFillTx/>
              <a:latin typeface="Segoe UI Variable Display Semib" pitchFamily="2" charset="0"/>
              <a:ea typeface="+mn-ea"/>
              <a:cs typeface="+mn-cs"/>
            </a:endParaRPr>
          </a:p>
        </p:txBody>
      </p:sp>
      <p:sp>
        <p:nvSpPr>
          <p:cNvPr id="21" name="Rectangle: Rounded Corners 20">
            <a:extLst>
              <a:ext uri="{FF2B5EF4-FFF2-40B4-BE49-F238E27FC236}">
                <a16:creationId xmlns:a16="http://schemas.microsoft.com/office/drawing/2014/main" id="{C1CF4E37-2443-5FD6-345D-41A52E18A8F3}"/>
              </a:ext>
              <a:ext uri="{C183D7F6-B498-43B3-948B-1728B52AA6E4}">
                <adec:decorative xmlns:adec="http://schemas.microsoft.com/office/drawing/2017/decorative" val="0"/>
              </a:ext>
            </a:extLst>
          </p:cNvPr>
          <p:cNvSpPr/>
          <p:nvPr/>
        </p:nvSpPr>
        <p:spPr>
          <a:xfrm>
            <a:off x="937856" y="1107711"/>
            <a:ext cx="1904674" cy="393841"/>
          </a:xfrm>
          <a:prstGeom prst="roundRect">
            <a:avLst>
              <a:gd name="adj" fmla="val 50000"/>
            </a:avLst>
          </a:prstGeom>
          <a:gradFill>
            <a:gsLst>
              <a:gs pos="20000">
                <a:srgbClr val="0078D4"/>
              </a:gs>
              <a:gs pos="100000">
                <a:srgbClr val="399A91"/>
              </a:gs>
            </a:gsLst>
            <a:path path="circle">
              <a:fillToRect l="100000" t="100000"/>
            </a:path>
          </a:gradFill>
          <a:effectLst>
            <a:outerShdw blurRad="63500" dist="63500" dir="2700000" algn="tl" rotWithShape="0">
              <a:prstClr val="black">
                <a:alpha val="50000"/>
              </a:prstClr>
            </a:outerShdw>
          </a:effectLst>
        </p:spPr>
        <p:txBody>
          <a:bodyPr wrap="square" lIns="0" tIns="18288" rIns="0" bIns="45720" anchor="ctr" anchorCtr="0">
            <a:spAutoFit/>
          </a:bodyPr>
          <a:lstStyle/>
          <a:p>
            <a:pPr marL="0" marR="0" lvl="2" indent="0" algn="ctr" defTabSz="914016" rtl="0" eaLnBrk="1" fontAlgn="base"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w="3175">
                  <a:noFill/>
                </a:ln>
                <a:gradFill>
                  <a:gsLst>
                    <a:gs pos="36364">
                      <a:srgbClr val="FFFFFF"/>
                    </a:gs>
                    <a:gs pos="52299">
                      <a:srgbClr val="FFFFFF"/>
                    </a:gs>
                  </a:gsLst>
                  <a:lin ang="18900000" scaled="1"/>
                </a:gradFill>
                <a:effectLst>
                  <a:outerShdw blurRad="38100" dist="38100" dir="2700000" algn="tl">
                    <a:srgbClr val="000000">
                      <a:alpha val="43137"/>
                    </a:srgbClr>
                  </a:outerShdw>
                </a:effectLst>
                <a:uLnTx/>
                <a:uFillTx/>
                <a:latin typeface="Segoe UI Variable Display Semib"/>
                <a:ea typeface="+mn-ea"/>
                <a:cs typeface="Segoe UI Semibold"/>
              </a:rPr>
              <a:t>Business Drivers</a:t>
            </a:r>
          </a:p>
        </p:txBody>
      </p:sp>
      <p:sp>
        <p:nvSpPr>
          <p:cNvPr id="22" name="TextBox 21">
            <a:extLst>
              <a:ext uri="{FF2B5EF4-FFF2-40B4-BE49-F238E27FC236}">
                <a16:creationId xmlns:a16="http://schemas.microsoft.com/office/drawing/2014/main" id="{391846FA-5D29-4409-9912-F953B9325DB8}"/>
              </a:ext>
            </a:extLst>
          </p:cNvPr>
          <p:cNvSpPr txBox="1"/>
          <p:nvPr/>
        </p:nvSpPr>
        <p:spPr>
          <a:xfrm>
            <a:off x="3260546" y="1140523"/>
            <a:ext cx="1875136" cy="393841"/>
          </a:xfrm>
          <a:prstGeom prst="roundRect">
            <a:avLst>
              <a:gd name="adj" fmla="val 50000"/>
            </a:avLst>
          </a:prstGeom>
          <a:gradFill flip="none" rotWithShape="1">
            <a:gsLst>
              <a:gs pos="0">
                <a:srgbClr val="884CC9"/>
              </a:gs>
              <a:gs pos="80000">
                <a:srgbClr val="0078D4"/>
              </a:gs>
            </a:gsLst>
            <a:path path="circle">
              <a:fillToRect l="100000" t="100000"/>
            </a:path>
            <a:tileRect r="-100000" b="-100000"/>
          </a:gradFill>
          <a:effectLst>
            <a:outerShdw blurRad="63500" dist="63500" dir="2700000" algn="tl" rotWithShape="0">
              <a:srgbClr val="000000">
                <a:alpha val="50000"/>
              </a:srgbClr>
            </a:outerShdw>
          </a:effectLst>
        </p:spPr>
        <p:txBody>
          <a:bodyPr wrap="square" lIns="0" tIns="18288" rIns="0" bIns="45720" rtlCol="0" anchor="ctr" anchorCtr="0">
            <a:spAutoFit/>
          </a:bodyPr>
          <a:lstStyle>
            <a:defPPr>
              <a:defRPr lang="en-US"/>
            </a:defPPr>
            <a:lvl1pPr algn="ctr">
              <a:defRPr sz="1600" b="1">
                <a:gradFill>
                  <a:gsLst>
                    <a:gs pos="41958">
                      <a:schemeClr val="tx1"/>
                    </a:gs>
                    <a:gs pos="24000">
                      <a:schemeClr val="tx1"/>
                    </a:gs>
                  </a:gsLst>
                  <a:lin ang="2700000" scaled="0"/>
                </a:gradFill>
                <a:latin typeface="Segoe UI Variable Display Semib"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gradFill>
                  <a:gsLst>
                    <a:gs pos="41958">
                      <a:srgbClr val="FFFFFF"/>
                    </a:gs>
                    <a:gs pos="24000">
                      <a:srgbClr val="FFFFFF"/>
                    </a:gs>
                  </a:gsLst>
                  <a:lin ang="2700000" scaled="0"/>
                </a:gradFill>
                <a:effectLst>
                  <a:outerShdw blurRad="38100" dist="38100" dir="2700000" algn="tl">
                    <a:srgbClr val="000000">
                      <a:alpha val="43137"/>
                    </a:srgbClr>
                  </a:outerShdw>
                </a:effectLst>
                <a:uLnTx/>
                <a:uFillTx/>
                <a:latin typeface="Segoe UI Variable Display Semib" pitchFamily="2" charset="0"/>
                <a:ea typeface="+mn-ea"/>
                <a:cs typeface="+mn-cs"/>
              </a:rPr>
              <a:t>Business Outcome</a:t>
            </a:r>
          </a:p>
        </p:txBody>
      </p:sp>
      <p:sp>
        <p:nvSpPr>
          <p:cNvPr id="23" name="TextBox 22">
            <a:extLst>
              <a:ext uri="{FF2B5EF4-FFF2-40B4-BE49-F238E27FC236}">
                <a16:creationId xmlns:a16="http://schemas.microsoft.com/office/drawing/2014/main" id="{E82228E8-B3C4-0E6C-52D2-D23E76FC0F6C}"/>
              </a:ext>
            </a:extLst>
          </p:cNvPr>
          <p:cNvSpPr txBox="1"/>
          <p:nvPr/>
        </p:nvSpPr>
        <p:spPr>
          <a:xfrm>
            <a:off x="7937739" y="1147365"/>
            <a:ext cx="1137261" cy="393841"/>
          </a:xfrm>
          <a:prstGeom prst="roundRect">
            <a:avLst>
              <a:gd name="adj" fmla="val 50000"/>
            </a:avLst>
          </a:prstGeom>
          <a:gradFill flip="none" rotWithShape="1">
            <a:gsLst>
              <a:gs pos="0">
                <a:srgbClr val="B83DC5"/>
              </a:gs>
              <a:gs pos="80000">
                <a:srgbClr val="7A51CA"/>
              </a:gs>
            </a:gsLst>
            <a:path path="circle">
              <a:fillToRect l="100000" t="100000"/>
            </a:path>
            <a:tileRect r="-100000" b="-100000"/>
          </a:gradFill>
          <a:effectLst>
            <a:outerShdw blurRad="63500" dist="63500" dir="2700000" algn="tl" rotWithShape="0">
              <a:srgbClr val="000000">
                <a:alpha val="50000"/>
              </a:srgbClr>
            </a:outerShdw>
          </a:effectLst>
        </p:spPr>
        <p:txBody>
          <a:bodyPr wrap="square" lIns="0" tIns="18288" rIns="0" bIns="45720" rtlCol="0" anchor="ctr" anchorCtr="0">
            <a:spAutoFit/>
          </a:bodyPr>
          <a:lstStyle>
            <a:defPPr>
              <a:defRPr lang="en-US"/>
            </a:defPPr>
            <a:lvl1pPr algn="ctr">
              <a:defRPr sz="1600" b="1">
                <a:gradFill>
                  <a:gsLst>
                    <a:gs pos="41958">
                      <a:schemeClr val="tx1"/>
                    </a:gs>
                    <a:gs pos="24000">
                      <a:schemeClr val="tx1"/>
                    </a:gs>
                  </a:gsLst>
                  <a:lin ang="2700000" scaled="0"/>
                </a:gradFill>
                <a:latin typeface="Segoe UI Variable Display Semib"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gradFill>
                  <a:gsLst>
                    <a:gs pos="41958">
                      <a:srgbClr val="FFFFFF"/>
                    </a:gs>
                    <a:gs pos="24000">
                      <a:srgbClr val="FFFFFF"/>
                    </a:gs>
                  </a:gsLst>
                  <a:lin ang="2700000" scaled="0"/>
                </a:gradFill>
                <a:effectLst/>
                <a:uLnTx/>
                <a:uFillTx/>
                <a:latin typeface="Segoe UI Variable Display Semib" pitchFamily="2" charset="0"/>
                <a:ea typeface="+mn-ea"/>
                <a:cs typeface="+mn-cs"/>
              </a:rPr>
              <a:t>Key KPIs</a:t>
            </a:r>
          </a:p>
        </p:txBody>
      </p:sp>
      <p:sp>
        <p:nvSpPr>
          <p:cNvPr id="53" name="Oval 42">
            <a:extLst>
              <a:ext uri="{FF2B5EF4-FFF2-40B4-BE49-F238E27FC236}">
                <a16:creationId xmlns:a16="http://schemas.microsoft.com/office/drawing/2014/main" id="{A66D9B47-A195-B55B-66A1-423986A59613}"/>
              </a:ext>
            </a:extLst>
          </p:cNvPr>
          <p:cNvSpPr>
            <a:spLocks noChangeAspect="1"/>
          </p:cNvSpPr>
          <p:nvPr/>
        </p:nvSpPr>
        <p:spPr bwMode="auto">
          <a:xfrm>
            <a:off x="5683629" y="1792235"/>
            <a:ext cx="1788480" cy="874800"/>
          </a:xfrm>
          <a:prstGeom prst="roundRect">
            <a:avLst>
              <a:gd name="adj" fmla="val 11687"/>
            </a:avLst>
          </a:prstGeom>
          <a:solidFill>
            <a:srgbClr val="92D050"/>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Sales revenue</a:t>
            </a:r>
          </a:p>
        </p:txBody>
      </p:sp>
      <p:sp>
        <p:nvSpPr>
          <p:cNvPr id="2" name="Oval 42">
            <a:extLst>
              <a:ext uri="{FF2B5EF4-FFF2-40B4-BE49-F238E27FC236}">
                <a16:creationId xmlns:a16="http://schemas.microsoft.com/office/drawing/2014/main" id="{6DBAD6E0-6C7A-2C1C-DB0A-4521238BE04D}"/>
              </a:ext>
            </a:extLst>
          </p:cNvPr>
          <p:cNvSpPr>
            <a:spLocks noChangeAspect="1"/>
          </p:cNvSpPr>
          <p:nvPr/>
        </p:nvSpPr>
        <p:spPr bwMode="auto">
          <a:xfrm>
            <a:off x="5697722" y="2811282"/>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Sales velocity</a:t>
            </a:r>
          </a:p>
        </p:txBody>
      </p:sp>
      <p:sp>
        <p:nvSpPr>
          <p:cNvPr id="4" name="Oval 42">
            <a:extLst>
              <a:ext uri="{FF2B5EF4-FFF2-40B4-BE49-F238E27FC236}">
                <a16:creationId xmlns:a16="http://schemas.microsoft.com/office/drawing/2014/main" id="{D5552C7D-E370-4C2B-7ADF-DEA5C491F8CD}"/>
              </a:ext>
            </a:extLst>
          </p:cNvPr>
          <p:cNvSpPr>
            <a:spLocks noChangeAspect="1"/>
          </p:cNvSpPr>
          <p:nvPr/>
        </p:nvSpPr>
        <p:spPr bwMode="auto">
          <a:xfrm>
            <a:off x="5697722" y="3830329"/>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Average sales size</a:t>
            </a:r>
          </a:p>
        </p:txBody>
      </p:sp>
      <p:sp>
        <p:nvSpPr>
          <p:cNvPr id="5" name="Oval 42">
            <a:extLst>
              <a:ext uri="{FF2B5EF4-FFF2-40B4-BE49-F238E27FC236}">
                <a16:creationId xmlns:a16="http://schemas.microsoft.com/office/drawing/2014/main" id="{42C24536-3B1D-C049-33E4-9CFF50F231F2}"/>
              </a:ext>
            </a:extLst>
          </p:cNvPr>
          <p:cNvSpPr>
            <a:spLocks noChangeAspect="1"/>
          </p:cNvSpPr>
          <p:nvPr/>
        </p:nvSpPr>
        <p:spPr bwMode="auto">
          <a:xfrm>
            <a:off x="5683629" y="4849376"/>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Average sale per customer</a:t>
            </a:r>
          </a:p>
        </p:txBody>
      </p:sp>
      <p:sp>
        <p:nvSpPr>
          <p:cNvPr id="7" name="Oval 42">
            <a:extLst>
              <a:ext uri="{FF2B5EF4-FFF2-40B4-BE49-F238E27FC236}">
                <a16:creationId xmlns:a16="http://schemas.microsoft.com/office/drawing/2014/main" id="{23803A3C-308C-D804-E30C-D487CAB62296}"/>
              </a:ext>
            </a:extLst>
          </p:cNvPr>
          <p:cNvSpPr>
            <a:spLocks noChangeAspect="1"/>
          </p:cNvSpPr>
          <p:nvPr/>
        </p:nvSpPr>
        <p:spPr bwMode="auto">
          <a:xfrm>
            <a:off x="7636015" y="1792235"/>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Lead conversion rate</a:t>
            </a:r>
          </a:p>
        </p:txBody>
      </p:sp>
      <p:sp>
        <p:nvSpPr>
          <p:cNvPr id="8" name="Oval 42">
            <a:extLst>
              <a:ext uri="{FF2B5EF4-FFF2-40B4-BE49-F238E27FC236}">
                <a16:creationId xmlns:a16="http://schemas.microsoft.com/office/drawing/2014/main" id="{04C25D20-5C5C-0035-9033-EC4B8A1E5B2A}"/>
              </a:ext>
            </a:extLst>
          </p:cNvPr>
          <p:cNvSpPr>
            <a:spLocks noChangeAspect="1"/>
          </p:cNvSpPr>
          <p:nvPr/>
        </p:nvSpPr>
        <p:spPr bwMode="auto">
          <a:xfrm>
            <a:off x="7619567" y="2811282"/>
            <a:ext cx="1788480" cy="874800"/>
          </a:xfrm>
          <a:prstGeom prst="roundRect">
            <a:avLst>
              <a:gd name="adj" fmla="val 11687"/>
            </a:avLst>
          </a:prstGeom>
          <a:solidFill>
            <a:srgbClr val="92D050"/>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Repeat sales</a:t>
            </a:r>
          </a:p>
        </p:txBody>
      </p:sp>
      <p:sp>
        <p:nvSpPr>
          <p:cNvPr id="9" name="Oval 42">
            <a:extLst>
              <a:ext uri="{FF2B5EF4-FFF2-40B4-BE49-F238E27FC236}">
                <a16:creationId xmlns:a16="http://schemas.microsoft.com/office/drawing/2014/main" id="{D602214C-C8B2-D5D9-3912-2D2FE83903FC}"/>
              </a:ext>
            </a:extLst>
          </p:cNvPr>
          <p:cNvSpPr>
            <a:spLocks noChangeAspect="1"/>
          </p:cNvSpPr>
          <p:nvPr/>
        </p:nvSpPr>
        <p:spPr bwMode="auto">
          <a:xfrm>
            <a:off x="7619567" y="3830329"/>
            <a:ext cx="1788480" cy="874800"/>
          </a:xfrm>
          <a:prstGeom prst="roundRect">
            <a:avLst>
              <a:gd name="adj" fmla="val 11687"/>
            </a:avLst>
          </a:prstGeom>
          <a:solidFill>
            <a:srgbClr val="92D050"/>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Wallet share</a:t>
            </a:r>
          </a:p>
        </p:txBody>
      </p:sp>
      <p:sp>
        <p:nvSpPr>
          <p:cNvPr id="25" name="Oval 42">
            <a:extLst>
              <a:ext uri="{FF2B5EF4-FFF2-40B4-BE49-F238E27FC236}">
                <a16:creationId xmlns:a16="http://schemas.microsoft.com/office/drawing/2014/main" id="{31FF3652-575D-19C2-26D4-5CFDE71D70D4}"/>
              </a:ext>
            </a:extLst>
          </p:cNvPr>
          <p:cNvSpPr>
            <a:spLocks noChangeAspect="1"/>
          </p:cNvSpPr>
          <p:nvPr/>
        </p:nvSpPr>
        <p:spPr bwMode="auto">
          <a:xfrm>
            <a:off x="7619567" y="4849376"/>
            <a:ext cx="1788480" cy="874800"/>
          </a:xfrm>
          <a:prstGeom prst="roundRect">
            <a:avLst>
              <a:gd name="adj" fmla="val 11687"/>
            </a:avLst>
          </a:prstGeom>
          <a:solidFill>
            <a:srgbClr val="92D050"/>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Customer profitability</a:t>
            </a:r>
          </a:p>
        </p:txBody>
      </p:sp>
      <p:sp>
        <p:nvSpPr>
          <p:cNvPr id="26" name="Oval 42">
            <a:extLst>
              <a:ext uri="{FF2B5EF4-FFF2-40B4-BE49-F238E27FC236}">
                <a16:creationId xmlns:a16="http://schemas.microsoft.com/office/drawing/2014/main" id="{703E2258-EE65-EB17-239D-BBF683990997}"/>
              </a:ext>
            </a:extLst>
          </p:cNvPr>
          <p:cNvSpPr>
            <a:spLocks noChangeAspect="1"/>
          </p:cNvSpPr>
          <p:nvPr/>
        </p:nvSpPr>
        <p:spPr bwMode="auto">
          <a:xfrm>
            <a:off x="9575159" y="1792235"/>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Win rate</a:t>
            </a:r>
          </a:p>
        </p:txBody>
      </p:sp>
      <p:sp>
        <p:nvSpPr>
          <p:cNvPr id="27" name="Oval 42">
            <a:extLst>
              <a:ext uri="{FF2B5EF4-FFF2-40B4-BE49-F238E27FC236}">
                <a16:creationId xmlns:a16="http://schemas.microsoft.com/office/drawing/2014/main" id="{88DD177B-A050-35B7-2B23-42FA39331196}"/>
              </a:ext>
            </a:extLst>
          </p:cNvPr>
          <p:cNvSpPr>
            <a:spLocks noChangeAspect="1"/>
          </p:cNvSpPr>
          <p:nvPr/>
        </p:nvSpPr>
        <p:spPr bwMode="auto">
          <a:xfrm>
            <a:off x="9576278" y="2811282"/>
            <a:ext cx="1788480" cy="874800"/>
          </a:xfrm>
          <a:prstGeom prst="roundRect">
            <a:avLst>
              <a:gd name="adj" fmla="val 11687"/>
            </a:avLst>
          </a:prstGeom>
          <a:solidFill>
            <a:srgbClr val="92D050"/>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Product penetration</a:t>
            </a:r>
          </a:p>
        </p:txBody>
      </p:sp>
      <p:sp>
        <p:nvSpPr>
          <p:cNvPr id="29" name="Oval 42">
            <a:extLst>
              <a:ext uri="{FF2B5EF4-FFF2-40B4-BE49-F238E27FC236}">
                <a16:creationId xmlns:a16="http://schemas.microsoft.com/office/drawing/2014/main" id="{619D43A3-F193-BFEF-4F9A-5FB1EE4A0957}"/>
              </a:ext>
            </a:extLst>
          </p:cNvPr>
          <p:cNvSpPr>
            <a:spLocks noChangeAspect="1"/>
          </p:cNvSpPr>
          <p:nvPr/>
        </p:nvSpPr>
        <p:spPr bwMode="auto">
          <a:xfrm>
            <a:off x="9576278" y="3830329"/>
            <a:ext cx="1788480" cy="8748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err="1">
                <a:ln>
                  <a:noFill/>
                </a:ln>
                <a:solidFill>
                  <a:prstClr val="black"/>
                </a:solidFill>
                <a:effectLst/>
                <a:uLnTx/>
                <a:uFillTx/>
                <a:latin typeface="Segoe UI Semibold"/>
                <a:ea typeface="+mn-ea"/>
                <a:cs typeface="Segoe UI Semibold" panose="020B0502040204020203" pitchFamily="34" charset="0"/>
              </a:rPr>
              <a:t>Avg</a:t>
            </a: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 Sales per product</a:t>
            </a:r>
          </a:p>
        </p:txBody>
      </p:sp>
      <p:sp>
        <p:nvSpPr>
          <p:cNvPr id="31" name="Oval 42">
            <a:extLst>
              <a:ext uri="{FF2B5EF4-FFF2-40B4-BE49-F238E27FC236}">
                <a16:creationId xmlns:a16="http://schemas.microsoft.com/office/drawing/2014/main" id="{DBA26E0F-BC80-9FF6-7B99-FD74A5F2D8D9}"/>
              </a:ext>
            </a:extLst>
          </p:cNvPr>
          <p:cNvSpPr>
            <a:spLocks noChangeAspect="1"/>
          </p:cNvSpPr>
          <p:nvPr/>
        </p:nvSpPr>
        <p:spPr bwMode="auto">
          <a:xfrm>
            <a:off x="9558711" y="4849376"/>
            <a:ext cx="1788480" cy="874800"/>
          </a:xfrm>
          <a:prstGeom prst="roundRect">
            <a:avLst>
              <a:gd name="adj" fmla="val 11687"/>
            </a:avLst>
          </a:prstGeom>
          <a:solidFill>
            <a:srgbClr val="92D050"/>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r>
              <a:rPr kumimoji="0" lang="en-GB" sz="1600" b="1" i="0" u="none" strike="noStrike" kern="0" cap="none" spc="0" normalizeH="0" baseline="0" noProof="0" dirty="0">
                <a:ln>
                  <a:noFill/>
                </a:ln>
                <a:solidFill>
                  <a:prstClr val="black"/>
                </a:solidFill>
                <a:effectLst/>
                <a:uLnTx/>
                <a:uFillTx/>
                <a:latin typeface="Segoe UI Semibold"/>
                <a:ea typeface="+mn-ea"/>
                <a:cs typeface="Segoe UI Semibold" panose="020B0502040204020203" pitchFamily="34" charset="0"/>
              </a:rPr>
              <a:t>Sales frequency</a:t>
            </a:r>
          </a:p>
        </p:txBody>
      </p:sp>
      <p:sp>
        <p:nvSpPr>
          <p:cNvPr id="33" name="Oval 42">
            <a:extLst>
              <a:ext uri="{FF2B5EF4-FFF2-40B4-BE49-F238E27FC236}">
                <a16:creationId xmlns:a16="http://schemas.microsoft.com/office/drawing/2014/main" id="{EBCB942D-3986-2D4A-2484-CE00BFBF33C7}"/>
              </a:ext>
            </a:extLst>
          </p:cNvPr>
          <p:cNvSpPr>
            <a:spLocks noChangeAspect="1"/>
          </p:cNvSpPr>
          <p:nvPr/>
        </p:nvSpPr>
        <p:spPr bwMode="auto">
          <a:xfrm>
            <a:off x="3306247" y="1955730"/>
            <a:ext cx="1814400" cy="10044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F7EC2"/>
                </a:solidFill>
                <a:effectLst/>
                <a:uLnTx/>
                <a:uFillTx/>
                <a:latin typeface="Segoe UI Semibold"/>
                <a:ea typeface="+mn-ea"/>
                <a:cs typeface="+mn-cs"/>
              </a:rPr>
              <a:t>New customer sales growth</a:t>
            </a:r>
          </a:p>
        </p:txBody>
      </p:sp>
      <p:sp>
        <p:nvSpPr>
          <p:cNvPr id="35" name="Oval 42">
            <a:extLst>
              <a:ext uri="{FF2B5EF4-FFF2-40B4-BE49-F238E27FC236}">
                <a16:creationId xmlns:a16="http://schemas.microsoft.com/office/drawing/2014/main" id="{A9590327-A962-442D-FD7D-02ABCCD8B009}"/>
              </a:ext>
            </a:extLst>
          </p:cNvPr>
          <p:cNvSpPr>
            <a:spLocks noChangeAspect="1"/>
          </p:cNvSpPr>
          <p:nvPr/>
        </p:nvSpPr>
        <p:spPr bwMode="auto">
          <a:xfrm>
            <a:off x="3307364" y="3230931"/>
            <a:ext cx="1814400" cy="1004400"/>
          </a:xfrm>
          <a:prstGeom prst="roundRect">
            <a:avLst>
              <a:gd name="adj" fmla="val 11687"/>
            </a:avLst>
          </a:prstGeom>
          <a:solidFill>
            <a:srgbClr val="92D050"/>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F7EC2"/>
                </a:solidFill>
                <a:effectLst/>
                <a:uLnTx/>
                <a:uFillTx/>
                <a:latin typeface="Segoe UI Semibold"/>
                <a:ea typeface="+mn-ea"/>
                <a:cs typeface="+mn-cs"/>
              </a:rPr>
              <a:t>Existing customer sales growth</a:t>
            </a:r>
          </a:p>
        </p:txBody>
      </p:sp>
      <p:sp>
        <p:nvSpPr>
          <p:cNvPr id="37" name="Oval 42">
            <a:extLst>
              <a:ext uri="{FF2B5EF4-FFF2-40B4-BE49-F238E27FC236}">
                <a16:creationId xmlns:a16="http://schemas.microsoft.com/office/drawing/2014/main" id="{61A64CFC-3354-B4E1-7FA5-0910FABF8F72}"/>
              </a:ext>
            </a:extLst>
          </p:cNvPr>
          <p:cNvSpPr>
            <a:spLocks noChangeAspect="1"/>
          </p:cNvSpPr>
          <p:nvPr/>
        </p:nvSpPr>
        <p:spPr bwMode="auto">
          <a:xfrm>
            <a:off x="3289368" y="4506133"/>
            <a:ext cx="1814400" cy="10044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F7EC2"/>
                </a:solidFill>
                <a:effectLst/>
                <a:uLnTx/>
                <a:uFillTx/>
                <a:latin typeface="Segoe UI Semibold"/>
                <a:ea typeface="+mn-ea"/>
                <a:cs typeface="+mn-cs"/>
              </a:rPr>
              <a:t>Efficiency</a:t>
            </a:r>
          </a:p>
        </p:txBody>
      </p:sp>
      <p:grpSp>
        <p:nvGrpSpPr>
          <p:cNvPr id="49" name="Group 48">
            <a:extLst>
              <a:ext uri="{FF2B5EF4-FFF2-40B4-BE49-F238E27FC236}">
                <a16:creationId xmlns:a16="http://schemas.microsoft.com/office/drawing/2014/main" id="{65B3A47F-C289-9A80-F40B-25F8FA470B7C}"/>
              </a:ext>
            </a:extLst>
          </p:cNvPr>
          <p:cNvGrpSpPr>
            <a:grpSpLocks noChangeAspect="1"/>
          </p:cNvGrpSpPr>
          <p:nvPr/>
        </p:nvGrpSpPr>
        <p:grpSpPr>
          <a:xfrm>
            <a:off x="999872" y="2019965"/>
            <a:ext cx="1814400" cy="810000"/>
            <a:chOff x="542672" y="1895980"/>
            <a:chExt cx="2016000" cy="900000"/>
          </a:xfrm>
        </p:grpSpPr>
        <p:sp>
          <p:nvSpPr>
            <p:cNvPr id="39" name="Oval 42">
              <a:extLst>
                <a:ext uri="{FF2B5EF4-FFF2-40B4-BE49-F238E27FC236}">
                  <a16:creationId xmlns:a16="http://schemas.microsoft.com/office/drawing/2014/main" id="{7660D6EE-C3F9-4431-836C-FA95757414D2}"/>
                </a:ext>
              </a:extLst>
            </p:cNvPr>
            <p:cNvSpPr>
              <a:spLocks/>
            </p:cNvSpPr>
            <p:nvPr/>
          </p:nvSpPr>
          <p:spPr bwMode="auto">
            <a:xfrm>
              <a:off x="542672" y="1895980"/>
              <a:ext cx="2016000" cy="900000"/>
            </a:xfrm>
            <a:prstGeom prst="roundRect">
              <a:avLst>
                <a:gd name="adj" fmla="val 11687"/>
              </a:avLst>
            </a:prstGeom>
            <a:solidFill>
              <a:srgbClr val="92D050"/>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1410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w="3175">
                    <a:noFill/>
                  </a:ln>
                  <a:solidFill>
                    <a:srgbClr val="32867E"/>
                  </a:solidFill>
                  <a:effectLst/>
                  <a:uLnTx/>
                  <a:uFillTx/>
                  <a:latin typeface="Segoe UI Semibold"/>
                  <a:ea typeface="+mn-ea"/>
                  <a:cs typeface="Segoe UI" panose="020B0502040204020203" pitchFamily="34" charset="0"/>
                </a:rPr>
                <a:t>  Growth</a:t>
              </a:r>
            </a:p>
          </p:txBody>
        </p:sp>
        <p:sp>
          <p:nvSpPr>
            <p:cNvPr id="12" name="!! Circle1">
              <a:extLst>
                <a:ext uri="{FF2B5EF4-FFF2-40B4-BE49-F238E27FC236}">
                  <a16:creationId xmlns:a16="http://schemas.microsoft.com/office/drawing/2014/main" id="{101F9B35-3D48-905B-EBFC-C117B9488C0B}"/>
                </a:ext>
                <a:ext uri="{C183D7F6-B498-43B3-948B-1728B52AA6E4}">
                  <adec:decorative xmlns:adec="http://schemas.microsoft.com/office/drawing/2017/decorative" val="1"/>
                </a:ext>
              </a:extLst>
            </p:cNvPr>
            <p:cNvSpPr/>
            <p:nvPr/>
          </p:nvSpPr>
          <p:spPr bwMode="auto">
            <a:xfrm>
              <a:off x="607927" y="2154251"/>
              <a:ext cx="406311" cy="406800"/>
            </a:xfrm>
            <a:prstGeom prst="ellipse">
              <a:avLst/>
            </a:prstGeom>
            <a:solidFill>
              <a:schemeClr val="accent1">
                <a:lumMod val="75000"/>
              </a:schemeClr>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srgbClr val="091F2C"/>
                </a:solidFill>
                <a:effectLst/>
                <a:uLnTx/>
                <a:uFillTx/>
                <a:latin typeface="Segoe UI"/>
                <a:ea typeface="+mn-ea"/>
                <a:cs typeface="Segoe UI" pitchFamily="34" charset="0"/>
              </a:endParaRPr>
            </a:p>
          </p:txBody>
        </p:sp>
        <p:pic>
          <p:nvPicPr>
            <p:cNvPr id="15" name="Graphic 14" descr="Astronaut female with solid fill">
              <a:extLst>
                <a:ext uri="{FF2B5EF4-FFF2-40B4-BE49-F238E27FC236}">
                  <a16:creationId xmlns:a16="http://schemas.microsoft.com/office/drawing/2014/main" id="{0F1500E7-B496-46D1-2A91-E7025018BD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8848" y="2227436"/>
              <a:ext cx="252000" cy="252000"/>
            </a:xfrm>
            <a:prstGeom prst="rect">
              <a:avLst/>
            </a:prstGeom>
          </p:spPr>
        </p:pic>
      </p:grpSp>
      <p:grpSp>
        <p:nvGrpSpPr>
          <p:cNvPr id="47" name="Group 46">
            <a:extLst>
              <a:ext uri="{FF2B5EF4-FFF2-40B4-BE49-F238E27FC236}">
                <a16:creationId xmlns:a16="http://schemas.microsoft.com/office/drawing/2014/main" id="{671FC8B4-FFCE-22F9-8E4E-FCC578DDC0E3}"/>
              </a:ext>
            </a:extLst>
          </p:cNvPr>
          <p:cNvGrpSpPr>
            <a:grpSpLocks noChangeAspect="1"/>
          </p:cNvGrpSpPr>
          <p:nvPr/>
        </p:nvGrpSpPr>
        <p:grpSpPr>
          <a:xfrm>
            <a:off x="1000989" y="3295167"/>
            <a:ext cx="1814400" cy="810000"/>
            <a:chOff x="543789" y="3142851"/>
            <a:chExt cx="2016000" cy="900000"/>
          </a:xfrm>
        </p:grpSpPr>
        <p:sp>
          <p:nvSpPr>
            <p:cNvPr id="41" name="Oval 42">
              <a:extLst>
                <a:ext uri="{FF2B5EF4-FFF2-40B4-BE49-F238E27FC236}">
                  <a16:creationId xmlns:a16="http://schemas.microsoft.com/office/drawing/2014/main" id="{BD9ADDAD-C2B4-751F-49AC-7DD7CA9A98E7}"/>
                </a:ext>
              </a:extLst>
            </p:cNvPr>
            <p:cNvSpPr>
              <a:spLocks/>
            </p:cNvSpPr>
            <p:nvPr/>
          </p:nvSpPr>
          <p:spPr bwMode="auto">
            <a:xfrm>
              <a:off x="543789" y="3142851"/>
              <a:ext cx="2016000" cy="9000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1410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w="3175">
                    <a:noFill/>
                  </a:ln>
                  <a:solidFill>
                    <a:srgbClr val="32867E"/>
                  </a:solidFill>
                  <a:effectLst/>
                  <a:uLnTx/>
                  <a:uFillTx/>
                  <a:latin typeface="Segoe UI Semibold"/>
                  <a:ea typeface="+mn-ea"/>
                  <a:cs typeface="Segoe UI" panose="020B0502040204020203" pitchFamily="34" charset="0"/>
                </a:rPr>
                <a:t>Cost</a:t>
              </a:r>
            </a:p>
          </p:txBody>
        </p:sp>
        <p:sp>
          <p:nvSpPr>
            <p:cNvPr id="13" name="!! Circle2">
              <a:extLst>
                <a:ext uri="{FF2B5EF4-FFF2-40B4-BE49-F238E27FC236}">
                  <a16:creationId xmlns:a16="http://schemas.microsoft.com/office/drawing/2014/main" id="{AFF6191C-D478-6B5D-72A9-451614F4EE50}"/>
                </a:ext>
                <a:ext uri="{C183D7F6-B498-43B3-948B-1728B52AA6E4}">
                  <adec:decorative xmlns:adec="http://schemas.microsoft.com/office/drawing/2017/decorative" val="1"/>
                </a:ext>
              </a:extLst>
            </p:cNvPr>
            <p:cNvSpPr/>
            <p:nvPr/>
          </p:nvSpPr>
          <p:spPr bwMode="auto">
            <a:xfrm>
              <a:off x="612153" y="3377451"/>
              <a:ext cx="406311" cy="406800"/>
            </a:xfrm>
            <a:prstGeom prst="ellipse">
              <a:avLst/>
            </a:prstGeom>
            <a:solidFill>
              <a:schemeClr val="accent1">
                <a:lumMod val="75000"/>
              </a:schemeClr>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srgbClr val="091F2C"/>
                </a:solidFill>
                <a:effectLst/>
                <a:uLnTx/>
                <a:uFillTx/>
                <a:latin typeface="Segoe UI"/>
                <a:ea typeface="+mn-ea"/>
                <a:cs typeface="Segoe UI" pitchFamily="34" charset="0"/>
              </a:endParaRPr>
            </a:p>
          </p:txBody>
        </p:sp>
        <p:pic>
          <p:nvPicPr>
            <p:cNvPr id="16" name="Graphic 15" descr="Clipboard Badge with solid fill">
              <a:extLst>
                <a:ext uri="{FF2B5EF4-FFF2-40B4-BE49-F238E27FC236}">
                  <a16:creationId xmlns:a16="http://schemas.microsoft.com/office/drawing/2014/main" id="{D62EF7A8-1B47-2323-5234-ECC0C912A9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8848" y="3444105"/>
              <a:ext cx="252000" cy="252000"/>
            </a:xfrm>
            <a:prstGeom prst="rect">
              <a:avLst/>
            </a:prstGeom>
          </p:spPr>
        </p:pic>
      </p:grpSp>
      <p:grpSp>
        <p:nvGrpSpPr>
          <p:cNvPr id="45" name="Group 44">
            <a:extLst>
              <a:ext uri="{FF2B5EF4-FFF2-40B4-BE49-F238E27FC236}">
                <a16:creationId xmlns:a16="http://schemas.microsoft.com/office/drawing/2014/main" id="{E6046E06-460E-E528-2DA1-2C77D09AFA58}"/>
              </a:ext>
            </a:extLst>
          </p:cNvPr>
          <p:cNvGrpSpPr>
            <a:grpSpLocks noChangeAspect="1"/>
          </p:cNvGrpSpPr>
          <p:nvPr/>
        </p:nvGrpSpPr>
        <p:grpSpPr>
          <a:xfrm>
            <a:off x="982993" y="4570368"/>
            <a:ext cx="1814400" cy="810000"/>
            <a:chOff x="525793" y="4446383"/>
            <a:chExt cx="2016000" cy="900000"/>
          </a:xfrm>
        </p:grpSpPr>
        <p:sp>
          <p:nvSpPr>
            <p:cNvPr id="43" name="Oval 42">
              <a:extLst>
                <a:ext uri="{FF2B5EF4-FFF2-40B4-BE49-F238E27FC236}">
                  <a16:creationId xmlns:a16="http://schemas.microsoft.com/office/drawing/2014/main" id="{0506526A-C039-A37B-49D7-FB6CC9E5F0AB}"/>
                </a:ext>
              </a:extLst>
            </p:cNvPr>
            <p:cNvSpPr>
              <a:spLocks/>
            </p:cNvSpPr>
            <p:nvPr/>
          </p:nvSpPr>
          <p:spPr bwMode="auto">
            <a:xfrm>
              <a:off x="525793" y="4446383"/>
              <a:ext cx="2016000" cy="900000"/>
            </a:xfrm>
            <a:prstGeom prst="roundRect">
              <a:avLst>
                <a:gd name="adj" fmla="val 11687"/>
              </a:avLst>
            </a:prstGeom>
            <a:solidFill>
              <a:srgbClr val="FFFFFF"/>
            </a:solidFill>
            <a:ln w="19050" cap="flat" cmpd="sng" algn="ctr">
              <a:noFill/>
              <a:prstDash val="solid"/>
              <a:headEnd type="none" w="med" len="med"/>
              <a:tailEnd type="none" w="med" len="med"/>
            </a:ln>
            <a:effectLst>
              <a:outerShdw blurRad="254000" dist="63500" dir="3300000" algn="tl" rotWithShape="0">
                <a:prstClr val="black">
                  <a:alpha val="20000"/>
                </a:prstClr>
              </a:outerShdw>
            </a:effectLst>
          </p:spPr>
          <p:txBody>
            <a:bodyPr rot="0" spcFirstLastPara="0" vertOverflow="overflow" horzOverflow="overflow" vert="horz" wrap="square" lIns="0" tIns="365760" rIns="0" bIns="365760" numCol="1" spcCol="0" rtlCol="0" fromWordArt="0" anchor="ctr" anchorCtr="0" forceAA="0" compatLnSpc="1">
              <a:prstTxWarp prst="textNoShape">
                <a:avLst/>
              </a:prstTxWarp>
              <a:noAutofit/>
            </a:bodyPr>
            <a:lstStyle/>
            <a:p>
              <a:pPr marL="0" marR="0" lvl="0" indent="0" algn="ctr" defTabSz="91410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w="3175">
                    <a:noFill/>
                  </a:ln>
                  <a:solidFill>
                    <a:srgbClr val="389A7A"/>
                  </a:solidFill>
                  <a:effectLst/>
                  <a:uLnTx/>
                  <a:uFillTx/>
                  <a:latin typeface="Segoe UI Semibold"/>
                  <a:ea typeface="+mn-ea"/>
                  <a:cs typeface="Segoe UI" panose="020B0502040204020203" pitchFamily="34" charset="0"/>
                </a:rPr>
                <a:t>Risk</a:t>
              </a:r>
            </a:p>
          </p:txBody>
        </p:sp>
        <p:sp>
          <p:nvSpPr>
            <p:cNvPr id="14" name="!! Circle4">
              <a:extLst>
                <a:ext uri="{FF2B5EF4-FFF2-40B4-BE49-F238E27FC236}">
                  <a16:creationId xmlns:a16="http://schemas.microsoft.com/office/drawing/2014/main" id="{84D3B9A3-1560-A730-103D-F20AB66CD342}"/>
                </a:ext>
                <a:ext uri="{C183D7F6-B498-43B3-948B-1728B52AA6E4}">
                  <adec:decorative xmlns:adec="http://schemas.microsoft.com/office/drawing/2017/decorative" val="1"/>
                </a:ext>
              </a:extLst>
            </p:cNvPr>
            <p:cNvSpPr/>
            <p:nvPr/>
          </p:nvSpPr>
          <p:spPr bwMode="auto">
            <a:xfrm>
              <a:off x="607927" y="4666601"/>
              <a:ext cx="406311" cy="406800"/>
            </a:xfrm>
            <a:prstGeom prst="ellipse">
              <a:avLst/>
            </a:prstGeom>
            <a:solidFill>
              <a:schemeClr val="accent1">
                <a:lumMod val="75000"/>
              </a:schemeClr>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srgbClr val="091F2C"/>
                </a:solidFill>
                <a:effectLst/>
                <a:uLnTx/>
                <a:uFillTx/>
                <a:latin typeface="Segoe UI"/>
                <a:ea typeface="+mn-ea"/>
                <a:cs typeface="Segoe UI" pitchFamily="34" charset="0"/>
              </a:endParaRPr>
            </a:p>
          </p:txBody>
        </p:sp>
        <p:pic>
          <p:nvPicPr>
            <p:cNvPr id="18" name="Graphic 17" descr="Business Growth with solid fill">
              <a:extLst>
                <a:ext uri="{FF2B5EF4-FFF2-40B4-BE49-F238E27FC236}">
                  <a16:creationId xmlns:a16="http://schemas.microsoft.com/office/drawing/2014/main" id="{A23E8182-07F8-A70F-87FD-87046D89055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1379" y="4746301"/>
              <a:ext cx="252000" cy="252000"/>
            </a:xfrm>
            <a:prstGeom prst="rect">
              <a:avLst/>
            </a:prstGeom>
          </p:spPr>
        </p:pic>
      </p:grpSp>
      <p:sp>
        <p:nvSpPr>
          <p:cNvPr id="51" name="Rectangle 50">
            <a:extLst>
              <a:ext uri="{FF2B5EF4-FFF2-40B4-BE49-F238E27FC236}">
                <a16:creationId xmlns:a16="http://schemas.microsoft.com/office/drawing/2014/main" id="{7FDC3F1E-E222-DFDA-7B7C-37A6D3A068AA}"/>
              </a:ext>
            </a:extLst>
          </p:cNvPr>
          <p:cNvSpPr/>
          <p:nvPr/>
        </p:nvSpPr>
        <p:spPr>
          <a:xfrm>
            <a:off x="370726" y="146350"/>
            <a:ext cx="9355633" cy="794064"/>
          </a:xfrm>
          <a:prstGeom prst="rect">
            <a:avLst/>
          </a:prstGeom>
        </p:spPr>
        <p:txBody>
          <a:bodyPr wrap="square" anchor="t">
            <a:spAutoFit/>
          </a:bodyPr>
          <a:lstStyle/>
          <a:p>
            <a:pPr marL="0" marR="0" lvl="0" indent="0" algn="l" defTabSz="914102" rtl="0" eaLnBrk="1" fontAlgn="base" latinLnBrk="0" hangingPunct="1">
              <a:lnSpc>
                <a:spcPct val="95000"/>
              </a:lnSpc>
              <a:spcBef>
                <a:spcPct val="0"/>
              </a:spcBef>
              <a:spcAft>
                <a:spcPts val="1176"/>
              </a:spcAft>
              <a:buClrTx/>
              <a:buSzTx/>
              <a:buFontTx/>
              <a:buNone/>
              <a:tabLst/>
              <a:defRPr/>
            </a:pPr>
            <a:r>
              <a:rPr kumimoji="0" lang="en-US" sz="4800" b="0" i="0" u="none" strike="noStrike" kern="0" cap="none" spc="-98" normalizeH="0" baseline="0" noProof="0" dirty="0">
                <a:ln w="3175">
                  <a:noFill/>
                </a:ln>
                <a:gradFill>
                  <a:gsLst>
                    <a:gs pos="0">
                      <a:srgbClr val="0078D4"/>
                    </a:gs>
                    <a:gs pos="100000">
                      <a:srgbClr val="8661C5"/>
                    </a:gs>
                  </a:gsLst>
                  <a:lin ang="2700000" scaled="1"/>
                </a:gradFill>
                <a:effectLst/>
                <a:uLnTx/>
                <a:uFillTx/>
                <a:latin typeface="Segoe UI Semibold"/>
                <a:ea typeface="Segoe UI" pitchFamily="34" charset="0"/>
                <a:cs typeface="Segoe UI" pitchFamily="34" charset="0"/>
              </a:rPr>
              <a:t>Sales Productivity</a:t>
            </a:r>
          </a:p>
        </p:txBody>
      </p:sp>
      <p:sp>
        <p:nvSpPr>
          <p:cNvPr id="54" name="Rectangle 53">
            <a:extLst>
              <a:ext uri="{FF2B5EF4-FFF2-40B4-BE49-F238E27FC236}">
                <a16:creationId xmlns:a16="http://schemas.microsoft.com/office/drawing/2014/main" id="{B0CD3722-6080-3A48-E8A6-6128980AF26B}"/>
              </a:ext>
            </a:extLst>
          </p:cNvPr>
          <p:cNvSpPr/>
          <p:nvPr/>
        </p:nvSpPr>
        <p:spPr>
          <a:xfrm>
            <a:off x="846324" y="6280698"/>
            <a:ext cx="1956307"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gradFill>
                  <a:gsLst>
                    <a:gs pos="0">
                      <a:srgbClr val="0078D4"/>
                    </a:gs>
                    <a:gs pos="100000">
                      <a:srgbClr val="8661C5"/>
                    </a:gs>
                  </a:gsLst>
                  <a:lin ang="2700000" scaled="1"/>
                </a:gradFill>
                <a:effectLst/>
                <a:uLnTx/>
                <a:uFillTx/>
                <a:latin typeface="Segoe UI Semibold"/>
                <a:ea typeface="Calibri" panose="020F0502020204030204" pitchFamily="34" charset="0"/>
                <a:cs typeface="Segoe UI Light" panose="020B0502040204020203" pitchFamily="34" charset="0"/>
              </a:rPr>
              <a:t>What</a:t>
            </a:r>
            <a:endParaRPr kumimoji="0" lang="en-GB" sz="2400" b="0" i="0" u="none" strike="noStrike" kern="0" cap="none" spc="0" normalizeH="0" baseline="0" noProof="0" dirty="0">
              <a:ln>
                <a:noFill/>
              </a:ln>
              <a:gradFill>
                <a:gsLst>
                  <a:gs pos="0">
                    <a:srgbClr val="0078D4"/>
                  </a:gs>
                  <a:gs pos="100000">
                    <a:srgbClr val="8661C5"/>
                  </a:gs>
                </a:gsLst>
                <a:lin ang="2700000" scaled="1"/>
              </a:gradFill>
              <a:effectLst/>
              <a:uLnTx/>
              <a:uFillTx/>
              <a:latin typeface="Segoe UI Semibold"/>
              <a:ea typeface="+mn-ea"/>
              <a:cs typeface="Segoe UI Light" panose="020B0502040204020203" pitchFamily="34" charset="0"/>
            </a:endParaRPr>
          </a:p>
        </p:txBody>
      </p:sp>
      <p:sp>
        <p:nvSpPr>
          <p:cNvPr id="55" name="Rectangle 54">
            <a:extLst>
              <a:ext uri="{FF2B5EF4-FFF2-40B4-BE49-F238E27FC236}">
                <a16:creationId xmlns:a16="http://schemas.microsoft.com/office/drawing/2014/main" id="{3BF528F5-B431-A648-5B3C-896F749F8553}"/>
              </a:ext>
            </a:extLst>
          </p:cNvPr>
          <p:cNvSpPr/>
          <p:nvPr/>
        </p:nvSpPr>
        <p:spPr>
          <a:xfrm>
            <a:off x="3164355" y="6257451"/>
            <a:ext cx="1978142"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gradFill>
                  <a:gsLst>
                    <a:gs pos="0">
                      <a:srgbClr val="0078D4"/>
                    </a:gs>
                    <a:gs pos="100000">
                      <a:srgbClr val="8661C5"/>
                    </a:gs>
                  </a:gsLst>
                  <a:lin ang="2700000" scaled="1"/>
                </a:gradFill>
                <a:effectLst/>
                <a:uLnTx/>
                <a:uFillTx/>
                <a:latin typeface="Segoe UI Semibold"/>
                <a:ea typeface="Calibri" panose="020F0502020204030204" pitchFamily="34" charset="0"/>
                <a:cs typeface="Segoe UI Light" panose="020B0502040204020203" pitchFamily="34" charset="0"/>
              </a:rPr>
              <a:t>How</a:t>
            </a:r>
            <a:endParaRPr kumimoji="0" lang="en-GB" sz="2400" b="0" i="0" u="none" strike="noStrike" kern="0" cap="none" spc="0" normalizeH="0" baseline="0" noProof="0" dirty="0">
              <a:ln>
                <a:noFill/>
              </a:ln>
              <a:gradFill>
                <a:gsLst>
                  <a:gs pos="0">
                    <a:srgbClr val="0078D4"/>
                  </a:gs>
                  <a:gs pos="100000">
                    <a:srgbClr val="8661C5"/>
                  </a:gs>
                </a:gsLst>
                <a:lin ang="2700000" scaled="1"/>
              </a:gradFill>
              <a:effectLst/>
              <a:uLnTx/>
              <a:uFillTx/>
              <a:latin typeface="Segoe UI Semibold"/>
              <a:ea typeface="+mn-ea"/>
              <a:cs typeface="Segoe UI Light" panose="020B0502040204020203" pitchFamily="34" charset="0"/>
            </a:endParaRPr>
          </a:p>
        </p:txBody>
      </p:sp>
      <p:grpSp>
        <p:nvGrpSpPr>
          <p:cNvPr id="56" name="Group 55">
            <a:extLst>
              <a:ext uri="{FF2B5EF4-FFF2-40B4-BE49-F238E27FC236}">
                <a16:creationId xmlns:a16="http://schemas.microsoft.com/office/drawing/2014/main" id="{D1815953-7F2F-3AF0-A1B8-05BF85A1CC7F}"/>
              </a:ext>
            </a:extLst>
          </p:cNvPr>
          <p:cNvGrpSpPr/>
          <p:nvPr/>
        </p:nvGrpSpPr>
        <p:grpSpPr>
          <a:xfrm flipV="1">
            <a:off x="848071" y="6243619"/>
            <a:ext cx="448377" cy="265594"/>
            <a:chOff x="2748660" y="6390773"/>
            <a:chExt cx="448377" cy="265594"/>
          </a:xfrm>
        </p:grpSpPr>
        <p:cxnSp>
          <p:nvCxnSpPr>
            <p:cNvPr id="57" name="Straight Arrow Connector 56">
              <a:extLst>
                <a:ext uri="{FF2B5EF4-FFF2-40B4-BE49-F238E27FC236}">
                  <a16:creationId xmlns:a16="http://schemas.microsoft.com/office/drawing/2014/main" id="{173B7162-04A4-50F5-DA08-ABCFD17919A6}"/>
                </a:ext>
              </a:extLst>
            </p:cNvPr>
            <p:cNvCxnSpPr/>
            <p:nvPr/>
          </p:nvCxnSpPr>
          <p:spPr>
            <a:xfrm flipV="1">
              <a:off x="2748660" y="6390773"/>
              <a:ext cx="448377"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BD0A290-EBD4-E88E-313B-18D2409E6BA3}"/>
                </a:ext>
              </a:extLst>
            </p:cNvPr>
            <p:cNvCxnSpPr/>
            <p:nvPr/>
          </p:nvCxnSpPr>
          <p:spPr>
            <a:xfrm rot="16200000">
              <a:off x="2624481" y="6532188"/>
              <a:ext cx="248359"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grpSp>
      <p:sp>
        <p:nvSpPr>
          <p:cNvPr id="59" name="Rectangle 58">
            <a:extLst>
              <a:ext uri="{FF2B5EF4-FFF2-40B4-BE49-F238E27FC236}">
                <a16:creationId xmlns:a16="http://schemas.microsoft.com/office/drawing/2014/main" id="{0D502E3B-522F-07FD-9D41-670711BA12F9}"/>
              </a:ext>
            </a:extLst>
          </p:cNvPr>
          <p:cNvSpPr/>
          <p:nvPr/>
        </p:nvSpPr>
        <p:spPr>
          <a:xfrm>
            <a:off x="5465966" y="6265200"/>
            <a:ext cx="6319159"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gradFill>
                  <a:gsLst>
                    <a:gs pos="0">
                      <a:srgbClr val="0078D4"/>
                    </a:gs>
                    <a:gs pos="100000">
                      <a:srgbClr val="8661C5"/>
                    </a:gs>
                  </a:gsLst>
                  <a:lin ang="2700000" scaled="1"/>
                </a:gradFill>
                <a:effectLst/>
                <a:uLnTx/>
                <a:uFillTx/>
                <a:latin typeface="Segoe UI Semibold"/>
                <a:ea typeface="Calibri" panose="020F0502020204030204" pitchFamily="34" charset="0"/>
                <a:cs typeface="Segoe UI Light" panose="020B0502040204020203" pitchFamily="34" charset="0"/>
              </a:rPr>
              <a:t>If</a:t>
            </a:r>
            <a:endParaRPr kumimoji="0" lang="en-GB" sz="2400" b="0" i="0" u="none" strike="noStrike" kern="0" cap="none" spc="0" normalizeH="0" baseline="0" noProof="0" dirty="0">
              <a:ln>
                <a:noFill/>
              </a:ln>
              <a:gradFill>
                <a:gsLst>
                  <a:gs pos="0">
                    <a:srgbClr val="0078D4"/>
                  </a:gs>
                  <a:gs pos="100000">
                    <a:srgbClr val="8661C5"/>
                  </a:gs>
                </a:gsLst>
                <a:lin ang="2700000" scaled="1"/>
              </a:gradFill>
              <a:effectLst/>
              <a:uLnTx/>
              <a:uFillTx/>
              <a:latin typeface="Segoe UI Semibold"/>
              <a:ea typeface="+mn-ea"/>
              <a:cs typeface="Segoe UI Light" panose="020B0502040204020203" pitchFamily="34" charset="0"/>
            </a:endParaRPr>
          </a:p>
        </p:txBody>
      </p:sp>
      <p:grpSp>
        <p:nvGrpSpPr>
          <p:cNvPr id="60" name="Group 59">
            <a:extLst>
              <a:ext uri="{FF2B5EF4-FFF2-40B4-BE49-F238E27FC236}">
                <a16:creationId xmlns:a16="http://schemas.microsoft.com/office/drawing/2014/main" id="{C40362D6-7F1D-CB21-5296-1F130612AFF2}"/>
              </a:ext>
            </a:extLst>
          </p:cNvPr>
          <p:cNvGrpSpPr/>
          <p:nvPr/>
        </p:nvGrpSpPr>
        <p:grpSpPr>
          <a:xfrm flipH="1" flipV="1">
            <a:off x="2494846" y="6243619"/>
            <a:ext cx="448377" cy="265594"/>
            <a:chOff x="2748660" y="6390773"/>
            <a:chExt cx="448377" cy="265594"/>
          </a:xfrm>
        </p:grpSpPr>
        <p:cxnSp>
          <p:nvCxnSpPr>
            <p:cNvPr id="61" name="Straight Arrow Connector 60">
              <a:extLst>
                <a:ext uri="{FF2B5EF4-FFF2-40B4-BE49-F238E27FC236}">
                  <a16:creationId xmlns:a16="http://schemas.microsoft.com/office/drawing/2014/main" id="{B44C77FE-EB21-5AAD-53F8-9A3672376C44}"/>
                </a:ext>
              </a:extLst>
            </p:cNvPr>
            <p:cNvCxnSpPr/>
            <p:nvPr/>
          </p:nvCxnSpPr>
          <p:spPr>
            <a:xfrm flipV="1">
              <a:off x="2748660" y="6390773"/>
              <a:ext cx="448377"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44F0FE6D-039C-DF12-81A2-8F09AB316DC8}"/>
                </a:ext>
              </a:extLst>
            </p:cNvPr>
            <p:cNvCxnSpPr/>
            <p:nvPr/>
          </p:nvCxnSpPr>
          <p:spPr>
            <a:xfrm rot="16200000">
              <a:off x="2624481" y="6532188"/>
              <a:ext cx="248359"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9AE24F78-94DE-A26B-C569-B21F648E9D69}"/>
              </a:ext>
            </a:extLst>
          </p:cNvPr>
          <p:cNvGrpSpPr/>
          <p:nvPr/>
        </p:nvGrpSpPr>
        <p:grpSpPr>
          <a:xfrm flipV="1">
            <a:off x="3089771" y="6231005"/>
            <a:ext cx="448377" cy="265594"/>
            <a:chOff x="2748660" y="6390773"/>
            <a:chExt cx="448377" cy="265594"/>
          </a:xfrm>
        </p:grpSpPr>
        <p:cxnSp>
          <p:nvCxnSpPr>
            <p:cNvPr id="64" name="Straight Arrow Connector 63">
              <a:extLst>
                <a:ext uri="{FF2B5EF4-FFF2-40B4-BE49-F238E27FC236}">
                  <a16:creationId xmlns:a16="http://schemas.microsoft.com/office/drawing/2014/main" id="{9BC49E49-4415-98CB-F82D-573F68D08646}"/>
                </a:ext>
              </a:extLst>
            </p:cNvPr>
            <p:cNvCxnSpPr/>
            <p:nvPr/>
          </p:nvCxnSpPr>
          <p:spPr>
            <a:xfrm flipV="1">
              <a:off x="2748660" y="6390773"/>
              <a:ext cx="448377"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FD8E2D56-1B36-C538-0622-0F82C849BF6A}"/>
                </a:ext>
              </a:extLst>
            </p:cNvPr>
            <p:cNvCxnSpPr/>
            <p:nvPr/>
          </p:nvCxnSpPr>
          <p:spPr>
            <a:xfrm rot="16200000">
              <a:off x="2624481" y="6532188"/>
              <a:ext cx="248359"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5EA8A594-1CFE-800E-5A3A-77BACED3E344}"/>
              </a:ext>
            </a:extLst>
          </p:cNvPr>
          <p:cNvGrpSpPr/>
          <p:nvPr/>
        </p:nvGrpSpPr>
        <p:grpSpPr>
          <a:xfrm flipH="1" flipV="1">
            <a:off x="4825854" y="6243619"/>
            <a:ext cx="448377" cy="265594"/>
            <a:chOff x="2748660" y="6390773"/>
            <a:chExt cx="448377" cy="265594"/>
          </a:xfrm>
        </p:grpSpPr>
        <p:cxnSp>
          <p:nvCxnSpPr>
            <p:cNvPr id="67" name="Straight Arrow Connector 66">
              <a:extLst>
                <a:ext uri="{FF2B5EF4-FFF2-40B4-BE49-F238E27FC236}">
                  <a16:creationId xmlns:a16="http://schemas.microsoft.com/office/drawing/2014/main" id="{C9D68E4F-DF86-CBAD-A502-EBAC710A2FC7}"/>
                </a:ext>
              </a:extLst>
            </p:cNvPr>
            <p:cNvCxnSpPr/>
            <p:nvPr/>
          </p:nvCxnSpPr>
          <p:spPr>
            <a:xfrm flipV="1">
              <a:off x="2748660" y="6390773"/>
              <a:ext cx="448377"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0F0C1D4E-EFD1-3106-6A06-ECF424F5BF58}"/>
                </a:ext>
              </a:extLst>
            </p:cNvPr>
            <p:cNvCxnSpPr/>
            <p:nvPr/>
          </p:nvCxnSpPr>
          <p:spPr>
            <a:xfrm rot="16200000">
              <a:off x="2624481" y="6532188"/>
              <a:ext cx="248359"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3300CAA1-ECC8-3C46-6466-16F0C1FA7240}"/>
              </a:ext>
            </a:extLst>
          </p:cNvPr>
          <p:cNvGrpSpPr/>
          <p:nvPr/>
        </p:nvGrpSpPr>
        <p:grpSpPr>
          <a:xfrm flipV="1">
            <a:off x="5442229" y="6243619"/>
            <a:ext cx="2531261" cy="265594"/>
            <a:chOff x="2748660" y="6390773"/>
            <a:chExt cx="2531261" cy="265594"/>
          </a:xfrm>
        </p:grpSpPr>
        <p:cxnSp>
          <p:nvCxnSpPr>
            <p:cNvPr id="70" name="Straight Arrow Connector 69">
              <a:extLst>
                <a:ext uri="{FF2B5EF4-FFF2-40B4-BE49-F238E27FC236}">
                  <a16:creationId xmlns:a16="http://schemas.microsoft.com/office/drawing/2014/main" id="{E52905E5-7932-58A3-4A12-47F4807FE8AC}"/>
                </a:ext>
              </a:extLst>
            </p:cNvPr>
            <p:cNvCxnSpPr/>
            <p:nvPr/>
          </p:nvCxnSpPr>
          <p:spPr>
            <a:xfrm flipV="1">
              <a:off x="2748660" y="6390773"/>
              <a:ext cx="2531261"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46D2615C-CE83-8287-DB5D-AFD3BF9A6300}"/>
                </a:ext>
              </a:extLst>
            </p:cNvPr>
            <p:cNvCxnSpPr/>
            <p:nvPr/>
          </p:nvCxnSpPr>
          <p:spPr>
            <a:xfrm rot="16200000">
              <a:off x="2624481" y="6532188"/>
              <a:ext cx="248359"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B25E3348-739A-B1AD-804F-E449E95DBB58}"/>
              </a:ext>
            </a:extLst>
          </p:cNvPr>
          <p:cNvGrpSpPr/>
          <p:nvPr/>
        </p:nvGrpSpPr>
        <p:grpSpPr>
          <a:xfrm flipH="1" flipV="1">
            <a:off x="9361484" y="6231003"/>
            <a:ext cx="2259041" cy="375511"/>
            <a:chOff x="2748659" y="6390773"/>
            <a:chExt cx="2680980" cy="265594"/>
          </a:xfrm>
        </p:grpSpPr>
        <p:cxnSp>
          <p:nvCxnSpPr>
            <p:cNvPr id="73" name="Straight Arrow Connector 72">
              <a:extLst>
                <a:ext uri="{FF2B5EF4-FFF2-40B4-BE49-F238E27FC236}">
                  <a16:creationId xmlns:a16="http://schemas.microsoft.com/office/drawing/2014/main" id="{B8D833D9-E413-8CFA-8971-6014B6788BE1}"/>
                </a:ext>
              </a:extLst>
            </p:cNvPr>
            <p:cNvCxnSpPr/>
            <p:nvPr/>
          </p:nvCxnSpPr>
          <p:spPr>
            <a:xfrm flipV="1">
              <a:off x="2748659" y="6390773"/>
              <a:ext cx="2680980"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A8280208-118B-623F-9211-C2EF4889ACBE}"/>
                </a:ext>
              </a:extLst>
            </p:cNvPr>
            <p:cNvCxnSpPr/>
            <p:nvPr/>
          </p:nvCxnSpPr>
          <p:spPr>
            <a:xfrm rot="16200000">
              <a:off x="2624481" y="6532188"/>
              <a:ext cx="248359" cy="0"/>
            </a:xfrm>
            <a:prstGeom prst="straightConnector1">
              <a:avLst/>
            </a:prstGeom>
            <a:ln>
              <a:solidFill>
                <a:srgbClr val="737373"/>
              </a:solidFill>
              <a:prstDash val="sysDash"/>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421120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1_Black Template">
  <a:themeElements>
    <a:clrScheme name="Ignite Breakout on Black">
      <a:dk1>
        <a:srgbClr val="000000"/>
      </a:dk1>
      <a:lt1>
        <a:srgbClr val="FFFFFF"/>
      </a:lt1>
      <a:dk2>
        <a:srgbClr val="2F2F2F"/>
      </a:dk2>
      <a:lt2>
        <a:srgbClr val="E6E6E6"/>
      </a:lt2>
      <a:accent1>
        <a:srgbClr val="0078D4"/>
      </a:accent1>
      <a:accent2>
        <a:srgbClr val="50E6FF"/>
      </a:accent2>
      <a:accent3>
        <a:srgbClr val="D83B01"/>
      </a:accent3>
      <a:accent4>
        <a:srgbClr val="FFB900"/>
      </a:accent4>
      <a:accent5>
        <a:srgbClr val="737373"/>
      </a:accent5>
      <a:accent6>
        <a:srgbClr val="D2D2D2"/>
      </a:accent6>
      <a:hlink>
        <a:srgbClr val="50E6FF"/>
      </a:hlink>
      <a:folHlink>
        <a:srgbClr val="50E6FF"/>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9_16x9_Breakout_Template.potx" id="{9D762233-45E0-4F9D-A69E-25217B34C42B}" vid="{945154BB-BD79-4184-8544-D2D8F97767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1</TotalTime>
  <Words>132</Words>
  <Application>Microsoft Office PowerPoint</Application>
  <PresentationFormat>Widescreen</PresentationFormat>
  <Paragraphs>54</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Aptos</vt:lpstr>
      <vt:lpstr>Arial</vt:lpstr>
      <vt:lpstr>Calibri</vt:lpstr>
      <vt:lpstr>Segoe UI</vt:lpstr>
      <vt:lpstr>Segoe UI Semibold</vt:lpstr>
      <vt:lpstr>Segoe UI Variable Display Semib</vt:lpstr>
      <vt:lpstr>Wingdings</vt:lpstr>
      <vt:lpstr>1_Black Template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Margolis (he/him)</dc:creator>
  <cp:lastModifiedBy>Mark Margolis (he/him)</cp:lastModifiedBy>
  <cp:revision>1</cp:revision>
  <dcterms:created xsi:type="dcterms:W3CDTF">2025-02-14T13:25:33Z</dcterms:created>
  <dcterms:modified xsi:type="dcterms:W3CDTF">2025-02-14T13:27:05Z</dcterms:modified>
</cp:coreProperties>
</file>