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9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8" autoAdjust="0"/>
    <p:restoredTop sz="94660"/>
  </p:normalViewPr>
  <p:slideViewPr>
    <p:cSldViewPr snapToGrid="0">
      <p:cViewPr varScale="1">
        <p:scale>
          <a:sx n="106" d="100"/>
          <a:sy n="106" d="100"/>
        </p:scale>
        <p:origin x="216" y="2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32E140-0AB2-46A8-B25B-D5BAF1635F5F}" type="datetimeFigureOut">
              <a:rPr lang="en-GB" smtClean="0"/>
              <a:t>30/01/2025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FBAE33-4BD7-4677-B579-CCFE0E932C79}" type="slidenum">
              <a:rPr lang="en-GB" smtClean="0"/>
              <a:t>‹#›</a:t>
            </a:fld>
            <a:endParaRPr lang="en-GB"/>
          </a:p>
        </p:txBody>
      </p:sp>
    </p:spTree>
    <p:extLst>
      <p:ext uri="{BB962C8B-B14F-4D97-AF65-F5344CB8AC3E}">
        <p14:creationId xmlns:p14="http://schemas.microsoft.com/office/powerpoint/2010/main" val="1070231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C</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hange capability </a:t>
            </a: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rented</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when needed</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Focus on </a:t>
            </a: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efficiency over innovation</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Stability</a:t>
            </a:r>
            <a:r>
              <a:rPr kumimoji="0" lang="en-US" sz="1200" b="1"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Effectiveness</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Change</a:t>
            </a:r>
            <a:r>
              <a:rPr kumimoji="0" lang="en-US" sz="1200" b="1"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Enemy</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Change capability </a:t>
            </a: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embedded</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in org</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Focus on ambidexterity (multiple things at once) e.g. perform and transform</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Change</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 Effectiveness</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Stability</a:t>
            </a:r>
            <a:r>
              <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 Enemy</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 b="0" i="0" u="none" strike="noStrike" kern="0" cap="none" spc="0" normalizeH="0" baseline="0" noProof="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00" b="0" i="0" u="none" strike="noStrike" kern="0" cap="none" spc="0" normalizeH="0" baseline="0" noProof="0">
              <a:ln>
                <a:noFill/>
              </a:ln>
              <a:solidFill>
                <a:srgbClr val="000000"/>
              </a:solidFill>
              <a:effectLst/>
              <a:uLnTx/>
              <a:uFillTx/>
              <a:latin typeface="Segoe UI"/>
              <a:ea typeface="+mn-ea"/>
              <a:cs typeface="+mn-cs"/>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3E303-27FD-46A9-838C-BA483E45455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157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1235119229"/>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883686263"/>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30/01/2025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200336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03741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4" y="6401594"/>
            <a:ext cx="366667" cy="365125"/>
          </a:xfr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948114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1883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9"/>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38178971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Rounded Corners 137">
            <a:extLst>
              <a:ext uri="{FF2B5EF4-FFF2-40B4-BE49-F238E27FC236}">
                <a16:creationId xmlns:a16="http://schemas.microsoft.com/office/drawing/2014/main" id="{84B2BB04-EE2E-7D0B-2CAB-65A065FB519B}"/>
              </a:ext>
            </a:extLst>
          </p:cNvPr>
          <p:cNvSpPr>
            <a:spLocks/>
          </p:cNvSpPr>
          <p:nvPr/>
        </p:nvSpPr>
        <p:spPr bwMode="auto">
          <a:xfrm>
            <a:off x="6564158" y="2020786"/>
            <a:ext cx="3871708" cy="3915506"/>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39" name="Rectangle: Rounded Corners 138">
            <a:extLst>
              <a:ext uri="{FF2B5EF4-FFF2-40B4-BE49-F238E27FC236}">
                <a16:creationId xmlns:a16="http://schemas.microsoft.com/office/drawing/2014/main" id="{BD633A5B-CB32-6094-013E-E828477EA447}"/>
              </a:ext>
            </a:extLst>
          </p:cNvPr>
          <p:cNvSpPr>
            <a:spLocks/>
          </p:cNvSpPr>
          <p:nvPr/>
        </p:nvSpPr>
        <p:spPr bwMode="auto">
          <a:xfrm>
            <a:off x="1648729" y="2020786"/>
            <a:ext cx="3871708" cy="3915506"/>
          </a:xfrm>
          <a:prstGeom prst="roundRect">
            <a:avLst>
              <a:gd name="adj" fmla="val 5931"/>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Segoe UI Semibold"/>
              <a:ea typeface="+mn-ea"/>
              <a:cs typeface="Segoe UI" pitchFamily="34" charset="0"/>
            </a:endParaRPr>
          </a:p>
        </p:txBody>
      </p:sp>
      <p:sp>
        <p:nvSpPr>
          <p:cNvPr id="142" name="Rectangle: Top Corners Rounded 85">
            <a:extLst>
              <a:ext uri="{FF2B5EF4-FFF2-40B4-BE49-F238E27FC236}">
                <a16:creationId xmlns:a16="http://schemas.microsoft.com/office/drawing/2014/main" id="{4A845F37-E405-485A-1AC4-173AF5F37A41}"/>
              </a:ext>
              <a:ext uri="{C183D7F6-B498-43B3-948B-1728B52AA6E4}">
                <adec:decorative xmlns:adec="http://schemas.microsoft.com/office/drawing/2017/decorative" val="1"/>
              </a:ext>
            </a:extLst>
          </p:cNvPr>
          <p:cNvSpPr/>
          <p:nvPr/>
        </p:nvSpPr>
        <p:spPr bwMode="auto">
          <a:xfrm rot="16200000">
            <a:off x="3695125" y="-884121"/>
            <a:ext cx="4801751" cy="9697918"/>
          </a:xfrm>
          <a:prstGeom prst="roundRect">
            <a:avLst>
              <a:gd name="adj" fmla="val 2924"/>
            </a:avLst>
          </a:prstGeom>
          <a:noFill/>
          <a:ln w="12700" cap="flat" cmpd="sng" algn="ctr">
            <a:solidFill>
              <a:srgbClr val="3A4953"/>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cxnSp>
        <p:nvCxnSpPr>
          <p:cNvPr id="143" name="Straight Connector 142">
            <a:extLst>
              <a:ext uri="{FF2B5EF4-FFF2-40B4-BE49-F238E27FC236}">
                <a16:creationId xmlns:a16="http://schemas.microsoft.com/office/drawing/2014/main" id="{2F347BF7-CEDA-A349-EF83-0611D54F828B}"/>
              </a:ext>
              <a:ext uri="{C183D7F6-B498-43B3-948B-1728B52AA6E4}">
                <adec:decorative xmlns:adec="http://schemas.microsoft.com/office/drawing/2017/decorative" val="1"/>
              </a:ext>
            </a:extLst>
          </p:cNvPr>
          <p:cNvCxnSpPr>
            <a:cxnSpLocks/>
            <a:stCxn id="142" idx="3"/>
          </p:cNvCxnSpPr>
          <p:nvPr/>
        </p:nvCxnSpPr>
        <p:spPr>
          <a:xfrm flipH="1">
            <a:off x="6087209" y="1563963"/>
            <a:ext cx="8791" cy="4810543"/>
          </a:xfrm>
          <a:prstGeom prst="line">
            <a:avLst/>
          </a:prstGeom>
          <a:noFill/>
          <a:ln w="12700" cap="flat" cmpd="sng" algn="ctr">
            <a:solidFill>
              <a:srgbClr val="3A4953"/>
            </a:solidFill>
            <a:prstDash val="solid"/>
            <a:headEnd type="none" w="med" len="med"/>
            <a:tailEnd type="none" w="med" len="med"/>
          </a:ln>
          <a:effectLst/>
        </p:spPr>
      </p:cxnSp>
      <p:sp>
        <p:nvSpPr>
          <p:cNvPr id="144" name="TextBox 143">
            <a:extLst>
              <a:ext uri="{FF2B5EF4-FFF2-40B4-BE49-F238E27FC236}">
                <a16:creationId xmlns:a16="http://schemas.microsoft.com/office/drawing/2014/main" id="{96D82FDA-E258-A1D4-7D23-4838BDB5B802}"/>
              </a:ext>
            </a:extLst>
          </p:cNvPr>
          <p:cNvSpPr txBox="1"/>
          <p:nvPr/>
        </p:nvSpPr>
        <p:spPr>
          <a:xfrm>
            <a:off x="2762186" y="1352036"/>
            <a:ext cx="1875136" cy="393841"/>
          </a:xfrm>
          <a:prstGeom prst="roundRect">
            <a:avLst>
              <a:gd name="adj" fmla="val 50000"/>
            </a:avLst>
          </a:prstGeom>
          <a:gradFill flip="none" rotWithShape="1">
            <a:gsLst>
              <a:gs pos="20000">
                <a:srgbClr val="884CC9"/>
              </a:gs>
              <a:gs pos="100000">
                <a:srgbClr val="0078D4"/>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Episodic</a:t>
            </a:r>
          </a:p>
        </p:txBody>
      </p:sp>
      <p:sp>
        <p:nvSpPr>
          <p:cNvPr id="145" name="TextBox 144">
            <a:extLst>
              <a:ext uri="{FF2B5EF4-FFF2-40B4-BE49-F238E27FC236}">
                <a16:creationId xmlns:a16="http://schemas.microsoft.com/office/drawing/2014/main" id="{A5B575AC-D89D-DF24-2313-521F782894DC}"/>
              </a:ext>
            </a:extLst>
          </p:cNvPr>
          <p:cNvSpPr txBox="1"/>
          <p:nvPr/>
        </p:nvSpPr>
        <p:spPr>
          <a:xfrm>
            <a:off x="7471377" y="1358481"/>
            <a:ext cx="1875600" cy="393841"/>
          </a:xfrm>
          <a:prstGeom prst="roundRect">
            <a:avLst>
              <a:gd name="adj" fmla="val 50000"/>
            </a:avLst>
          </a:prstGeom>
          <a:gradFill flip="none" rotWithShape="1">
            <a:gsLst>
              <a:gs pos="20000">
                <a:srgbClr val="B83DC5"/>
              </a:gs>
              <a:gs pos="100000">
                <a:srgbClr val="7A51CA"/>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Continuous</a:t>
            </a:r>
          </a:p>
        </p:txBody>
      </p:sp>
      <p:grpSp>
        <p:nvGrpSpPr>
          <p:cNvPr id="171" name="Group 170">
            <a:extLst>
              <a:ext uri="{FF2B5EF4-FFF2-40B4-BE49-F238E27FC236}">
                <a16:creationId xmlns:a16="http://schemas.microsoft.com/office/drawing/2014/main" id="{8B6F593A-F915-F4C9-6C46-39B93CF9167A}"/>
              </a:ext>
            </a:extLst>
          </p:cNvPr>
          <p:cNvGrpSpPr/>
          <p:nvPr/>
        </p:nvGrpSpPr>
        <p:grpSpPr>
          <a:xfrm rot="16200000">
            <a:off x="5895271" y="3009312"/>
            <a:ext cx="420624" cy="420624"/>
            <a:chOff x="3693961" y="245352"/>
            <a:chExt cx="420624" cy="420624"/>
          </a:xfrm>
        </p:grpSpPr>
        <p:sp>
          <p:nvSpPr>
            <p:cNvPr id="172" name="Oval 171">
              <a:extLst>
                <a:ext uri="{FF2B5EF4-FFF2-40B4-BE49-F238E27FC236}">
                  <a16:creationId xmlns:a16="http://schemas.microsoft.com/office/drawing/2014/main" id="{21886AC3-5DE0-BB94-9069-D2B9CD00FCC6}"/>
                </a:ext>
              </a:extLst>
            </p:cNvPr>
            <p:cNvSpPr/>
            <p:nvPr/>
          </p:nvSpPr>
          <p:spPr bwMode="auto">
            <a:xfrm rot="5400000">
              <a:off x="3693961" y="245352"/>
              <a:ext cx="420624" cy="420624"/>
            </a:xfrm>
            <a:prstGeom prst="ellipse">
              <a:avLst/>
            </a:prstGeom>
            <a:gradFill flip="none" rotWithShape="1">
              <a:gsLst>
                <a:gs pos="80000">
                  <a:srgbClr val="32867E"/>
                </a:gs>
                <a:gs pos="0">
                  <a:srgbClr val="0078D4"/>
                </a:gs>
              </a:gsLst>
              <a:path path="circle">
                <a:fillToRect l="100000" t="100000"/>
              </a:path>
              <a:tileRect r="-100000" b="-100000"/>
            </a:gradFill>
            <a:ln w="63897" cap="flat">
              <a:noFill/>
              <a:prstDash val="solid"/>
              <a:miter/>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Segoe UI"/>
                <a:ea typeface="+mn-ea"/>
                <a:cs typeface="+mn-cs"/>
              </a:endParaRPr>
            </a:p>
          </p:txBody>
        </p:sp>
        <p:pic>
          <p:nvPicPr>
            <p:cNvPr id="173" name="Graphic 172">
              <a:extLst>
                <a:ext uri="{FF2B5EF4-FFF2-40B4-BE49-F238E27FC236}">
                  <a16:creationId xmlns:a16="http://schemas.microsoft.com/office/drawing/2014/main" id="{8C17736D-611D-011C-D2D0-93641AF985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94723" y="246114"/>
              <a:ext cx="419100" cy="419100"/>
            </a:xfrm>
            <a:prstGeom prst="rect">
              <a:avLst/>
            </a:prstGeom>
          </p:spPr>
        </p:pic>
      </p:grpSp>
      <p:sp>
        <p:nvSpPr>
          <p:cNvPr id="7" name="Freeform 25">
            <a:extLst>
              <a:ext uri="{FF2B5EF4-FFF2-40B4-BE49-F238E27FC236}">
                <a16:creationId xmlns:a16="http://schemas.microsoft.com/office/drawing/2014/main" id="{725AAA44-8DDF-7CA4-AE51-9CCF2E9D231F}"/>
              </a:ext>
            </a:extLst>
          </p:cNvPr>
          <p:cNvSpPr/>
          <p:nvPr/>
        </p:nvSpPr>
        <p:spPr bwMode="auto">
          <a:xfrm>
            <a:off x="2060062" y="2504845"/>
            <a:ext cx="2941235" cy="1478375"/>
          </a:xfrm>
          <a:custGeom>
            <a:avLst/>
            <a:gdLst>
              <a:gd name="connsiteX0" fmla="*/ 0 w 1637732"/>
              <a:gd name="connsiteY0" fmla="*/ 975815 h 991119"/>
              <a:gd name="connsiteX1" fmla="*/ 34120 w 1637732"/>
              <a:gd name="connsiteY1" fmla="*/ 989463 h 991119"/>
              <a:gd name="connsiteX2" fmla="*/ 129654 w 1637732"/>
              <a:gd name="connsiteY2" fmla="*/ 975815 h 991119"/>
              <a:gd name="connsiteX3" fmla="*/ 163773 w 1637732"/>
              <a:gd name="connsiteY3" fmla="*/ 968991 h 991119"/>
              <a:gd name="connsiteX4" fmla="*/ 204717 w 1637732"/>
              <a:gd name="connsiteY4" fmla="*/ 955343 h 991119"/>
              <a:gd name="connsiteX5" fmla="*/ 245660 w 1637732"/>
              <a:gd name="connsiteY5" fmla="*/ 962167 h 991119"/>
              <a:gd name="connsiteX6" fmla="*/ 252484 w 1637732"/>
              <a:gd name="connsiteY6" fmla="*/ 982639 h 991119"/>
              <a:gd name="connsiteX7" fmla="*/ 272956 w 1637732"/>
              <a:gd name="connsiteY7" fmla="*/ 989463 h 991119"/>
              <a:gd name="connsiteX8" fmla="*/ 334370 w 1637732"/>
              <a:gd name="connsiteY8" fmla="*/ 982639 h 991119"/>
              <a:gd name="connsiteX9" fmla="*/ 423081 w 1637732"/>
              <a:gd name="connsiteY9" fmla="*/ 962167 h 991119"/>
              <a:gd name="connsiteX10" fmla="*/ 429905 w 1637732"/>
              <a:gd name="connsiteY10" fmla="*/ 730155 h 991119"/>
              <a:gd name="connsiteX11" fmla="*/ 443553 w 1637732"/>
              <a:gd name="connsiteY11" fmla="*/ 689212 h 991119"/>
              <a:gd name="connsiteX12" fmla="*/ 457200 w 1637732"/>
              <a:gd name="connsiteY12" fmla="*/ 627797 h 991119"/>
              <a:gd name="connsiteX13" fmla="*/ 470848 w 1637732"/>
              <a:gd name="connsiteY13" fmla="*/ 600501 h 991119"/>
              <a:gd name="connsiteX14" fmla="*/ 470848 w 1637732"/>
              <a:gd name="connsiteY14" fmla="*/ 416257 h 991119"/>
              <a:gd name="connsiteX15" fmla="*/ 484496 w 1637732"/>
              <a:gd name="connsiteY15" fmla="*/ 368489 h 991119"/>
              <a:gd name="connsiteX16" fmla="*/ 498144 w 1637732"/>
              <a:gd name="connsiteY16" fmla="*/ 279779 h 991119"/>
              <a:gd name="connsiteX17" fmla="*/ 504967 w 1637732"/>
              <a:gd name="connsiteY17" fmla="*/ 252484 h 991119"/>
              <a:gd name="connsiteX18" fmla="*/ 511791 w 1637732"/>
              <a:gd name="connsiteY18" fmla="*/ 211540 h 991119"/>
              <a:gd name="connsiteX19" fmla="*/ 518615 w 1637732"/>
              <a:gd name="connsiteY19" fmla="*/ 40943 h 991119"/>
              <a:gd name="connsiteX20" fmla="*/ 525439 w 1637732"/>
              <a:gd name="connsiteY20" fmla="*/ 20472 h 991119"/>
              <a:gd name="connsiteX21" fmla="*/ 539087 w 1637732"/>
              <a:gd name="connsiteY21" fmla="*/ 0 h 991119"/>
              <a:gd name="connsiteX22" fmla="*/ 545911 w 1637732"/>
              <a:gd name="connsiteY22" fmla="*/ 197892 h 991119"/>
              <a:gd name="connsiteX23" fmla="*/ 559559 w 1637732"/>
              <a:gd name="connsiteY23" fmla="*/ 238836 h 991119"/>
              <a:gd name="connsiteX24" fmla="*/ 573206 w 1637732"/>
              <a:gd name="connsiteY24" fmla="*/ 320722 h 991119"/>
              <a:gd name="connsiteX25" fmla="*/ 586854 w 1637732"/>
              <a:gd name="connsiteY25" fmla="*/ 559558 h 991119"/>
              <a:gd name="connsiteX26" fmla="*/ 600502 w 1637732"/>
              <a:gd name="connsiteY26" fmla="*/ 627797 h 991119"/>
              <a:gd name="connsiteX27" fmla="*/ 607326 w 1637732"/>
              <a:gd name="connsiteY27" fmla="*/ 675564 h 991119"/>
              <a:gd name="connsiteX28" fmla="*/ 641445 w 1637732"/>
              <a:gd name="connsiteY28" fmla="*/ 975815 h 991119"/>
              <a:gd name="connsiteX29" fmla="*/ 702860 w 1637732"/>
              <a:gd name="connsiteY29" fmla="*/ 941695 h 991119"/>
              <a:gd name="connsiteX30" fmla="*/ 791570 w 1637732"/>
              <a:gd name="connsiteY30" fmla="*/ 934872 h 991119"/>
              <a:gd name="connsiteX31" fmla="*/ 873457 w 1637732"/>
              <a:gd name="connsiteY31" fmla="*/ 928048 h 991119"/>
              <a:gd name="connsiteX32" fmla="*/ 934872 w 1637732"/>
              <a:gd name="connsiteY32" fmla="*/ 962167 h 991119"/>
              <a:gd name="connsiteX33" fmla="*/ 1030406 w 1637732"/>
              <a:gd name="connsiteY33" fmla="*/ 968991 h 991119"/>
              <a:gd name="connsiteX34" fmla="*/ 1153236 w 1637732"/>
              <a:gd name="connsiteY34" fmla="*/ 962167 h 991119"/>
              <a:gd name="connsiteX35" fmla="*/ 1173708 w 1637732"/>
              <a:gd name="connsiteY35" fmla="*/ 948519 h 991119"/>
              <a:gd name="connsiteX36" fmla="*/ 1241947 w 1637732"/>
              <a:gd name="connsiteY36" fmla="*/ 934872 h 991119"/>
              <a:gd name="connsiteX37" fmla="*/ 1248770 w 1637732"/>
              <a:gd name="connsiteY37" fmla="*/ 805218 h 991119"/>
              <a:gd name="connsiteX38" fmla="*/ 1262418 w 1637732"/>
              <a:gd name="connsiteY38" fmla="*/ 764275 h 991119"/>
              <a:gd name="connsiteX39" fmla="*/ 1269242 w 1637732"/>
              <a:gd name="connsiteY39" fmla="*/ 730155 h 991119"/>
              <a:gd name="connsiteX40" fmla="*/ 1289714 w 1637732"/>
              <a:gd name="connsiteY40" fmla="*/ 675564 h 991119"/>
              <a:gd name="connsiteX41" fmla="*/ 1276066 w 1637732"/>
              <a:gd name="connsiteY41" fmla="*/ 518615 h 991119"/>
              <a:gd name="connsiteX42" fmla="*/ 1282890 w 1637732"/>
              <a:gd name="connsiteY42" fmla="*/ 327546 h 991119"/>
              <a:gd name="connsiteX43" fmla="*/ 1303362 w 1637732"/>
              <a:gd name="connsiteY43" fmla="*/ 218364 h 991119"/>
              <a:gd name="connsiteX44" fmla="*/ 1317009 w 1637732"/>
              <a:gd name="connsiteY44" fmla="*/ 170597 h 991119"/>
              <a:gd name="connsiteX45" fmla="*/ 1323833 w 1637732"/>
              <a:gd name="connsiteY45" fmla="*/ 129654 h 991119"/>
              <a:gd name="connsiteX46" fmla="*/ 1337481 w 1637732"/>
              <a:gd name="connsiteY46" fmla="*/ 81886 h 991119"/>
              <a:gd name="connsiteX47" fmla="*/ 1351129 w 1637732"/>
              <a:gd name="connsiteY47" fmla="*/ 136478 h 991119"/>
              <a:gd name="connsiteX48" fmla="*/ 1364776 w 1637732"/>
              <a:gd name="connsiteY48" fmla="*/ 177421 h 991119"/>
              <a:gd name="connsiteX49" fmla="*/ 1378424 w 1637732"/>
              <a:gd name="connsiteY49" fmla="*/ 232012 h 991119"/>
              <a:gd name="connsiteX50" fmla="*/ 1385248 w 1637732"/>
              <a:gd name="connsiteY50" fmla="*/ 259307 h 991119"/>
              <a:gd name="connsiteX51" fmla="*/ 1398896 w 1637732"/>
              <a:gd name="connsiteY51" fmla="*/ 279779 h 991119"/>
              <a:gd name="connsiteX52" fmla="*/ 1405720 w 1637732"/>
              <a:gd name="connsiteY52" fmla="*/ 634621 h 991119"/>
              <a:gd name="connsiteX53" fmla="*/ 1419367 w 1637732"/>
              <a:gd name="connsiteY53" fmla="*/ 716507 h 991119"/>
              <a:gd name="connsiteX54" fmla="*/ 1426191 w 1637732"/>
              <a:gd name="connsiteY54" fmla="*/ 784746 h 991119"/>
              <a:gd name="connsiteX55" fmla="*/ 1433015 w 1637732"/>
              <a:gd name="connsiteY55" fmla="*/ 805218 h 991119"/>
              <a:gd name="connsiteX56" fmla="*/ 1439839 w 1637732"/>
              <a:gd name="connsiteY56" fmla="*/ 839337 h 991119"/>
              <a:gd name="connsiteX57" fmla="*/ 1460311 w 1637732"/>
              <a:gd name="connsiteY57" fmla="*/ 900752 h 991119"/>
              <a:gd name="connsiteX58" fmla="*/ 1480782 w 1637732"/>
              <a:gd name="connsiteY58" fmla="*/ 907576 h 991119"/>
              <a:gd name="connsiteX59" fmla="*/ 1569493 w 1637732"/>
              <a:gd name="connsiteY59" fmla="*/ 907576 h 991119"/>
              <a:gd name="connsiteX60" fmla="*/ 1637732 w 1637732"/>
              <a:gd name="connsiteY60" fmla="*/ 914400 h 99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637732" h="991119">
                <a:moveTo>
                  <a:pt x="0" y="975815"/>
                </a:moveTo>
                <a:cubicBezTo>
                  <a:pt x="11373" y="980364"/>
                  <a:pt x="21894" y="988699"/>
                  <a:pt x="34120" y="989463"/>
                </a:cubicBezTo>
                <a:cubicBezTo>
                  <a:pt x="117244" y="994658"/>
                  <a:pt x="85090" y="986956"/>
                  <a:pt x="129654" y="975815"/>
                </a:cubicBezTo>
                <a:cubicBezTo>
                  <a:pt x="140906" y="973002"/>
                  <a:pt x="152583" y="972043"/>
                  <a:pt x="163773" y="968991"/>
                </a:cubicBezTo>
                <a:cubicBezTo>
                  <a:pt x="177652" y="965206"/>
                  <a:pt x="204717" y="955343"/>
                  <a:pt x="204717" y="955343"/>
                </a:cubicBezTo>
                <a:cubicBezTo>
                  <a:pt x="218365" y="957618"/>
                  <a:pt x="233647" y="955302"/>
                  <a:pt x="245660" y="962167"/>
                </a:cubicBezTo>
                <a:cubicBezTo>
                  <a:pt x="251905" y="965736"/>
                  <a:pt x="247398" y="977553"/>
                  <a:pt x="252484" y="982639"/>
                </a:cubicBezTo>
                <a:cubicBezTo>
                  <a:pt x="257570" y="987725"/>
                  <a:pt x="266132" y="987188"/>
                  <a:pt x="272956" y="989463"/>
                </a:cubicBezTo>
                <a:cubicBezTo>
                  <a:pt x="293427" y="987188"/>
                  <a:pt x="314053" y="986025"/>
                  <a:pt x="334370" y="982639"/>
                </a:cubicBezTo>
                <a:cubicBezTo>
                  <a:pt x="357892" y="978719"/>
                  <a:pt x="396481" y="968817"/>
                  <a:pt x="423081" y="962167"/>
                </a:cubicBezTo>
                <a:cubicBezTo>
                  <a:pt x="425356" y="884830"/>
                  <a:pt x="424118" y="807309"/>
                  <a:pt x="429905" y="730155"/>
                </a:cubicBezTo>
                <a:cubicBezTo>
                  <a:pt x="430981" y="715809"/>
                  <a:pt x="440732" y="703319"/>
                  <a:pt x="443553" y="689212"/>
                </a:cubicBezTo>
                <a:cubicBezTo>
                  <a:pt x="445407" y="679940"/>
                  <a:pt x="453068" y="638817"/>
                  <a:pt x="457200" y="627797"/>
                </a:cubicBezTo>
                <a:cubicBezTo>
                  <a:pt x="460772" y="618272"/>
                  <a:pt x="466299" y="609600"/>
                  <a:pt x="470848" y="600501"/>
                </a:cubicBezTo>
                <a:cubicBezTo>
                  <a:pt x="464300" y="502286"/>
                  <a:pt x="459504" y="507011"/>
                  <a:pt x="470848" y="416257"/>
                </a:cubicBezTo>
                <a:cubicBezTo>
                  <a:pt x="474039" y="390729"/>
                  <a:pt x="478831" y="391150"/>
                  <a:pt x="484496" y="368489"/>
                </a:cubicBezTo>
                <a:cubicBezTo>
                  <a:pt x="494931" y="326749"/>
                  <a:pt x="489858" y="329496"/>
                  <a:pt x="498144" y="279779"/>
                </a:cubicBezTo>
                <a:cubicBezTo>
                  <a:pt x="499686" y="270528"/>
                  <a:pt x="503128" y="261680"/>
                  <a:pt x="504967" y="252484"/>
                </a:cubicBezTo>
                <a:cubicBezTo>
                  <a:pt x="507680" y="238916"/>
                  <a:pt x="509516" y="225188"/>
                  <a:pt x="511791" y="211540"/>
                </a:cubicBezTo>
                <a:cubicBezTo>
                  <a:pt x="514066" y="154674"/>
                  <a:pt x="514560" y="97710"/>
                  <a:pt x="518615" y="40943"/>
                </a:cubicBezTo>
                <a:cubicBezTo>
                  <a:pt x="519127" y="33768"/>
                  <a:pt x="522222" y="26905"/>
                  <a:pt x="525439" y="20472"/>
                </a:cubicBezTo>
                <a:cubicBezTo>
                  <a:pt x="529107" y="13136"/>
                  <a:pt x="534538" y="6824"/>
                  <a:pt x="539087" y="0"/>
                </a:cubicBezTo>
                <a:cubicBezTo>
                  <a:pt x="541362" y="65964"/>
                  <a:pt x="540274" y="132130"/>
                  <a:pt x="545911" y="197892"/>
                </a:cubicBezTo>
                <a:cubicBezTo>
                  <a:pt x="547140" y="212226"/>
                  <a:pt x="556738" y="224729"/>
                  <a:pt x="559559" y="238836"/>
                </a:cubicBezTo>
                <a:cubicBezTo>
                  <a:pt x="569536" y="288727"/>
                  <a:pt x="564742" y="261473"/>
                  <a:pt x="573206" y="320722"/>
                </a:cubicBezTo>
                <a:cubicBezTo>
                  <a:pt x="582381" y="586781"/>
                  <a:pt x="568786" y="442119"/>
                  <a:pt x="586854" y="559558"/>
                </a:cubicBezTo>
                <a:cubicBezTo>
                  <a:pt x="595816" y="617807"/>
                  <a:pt x="588091" y="590563"/>
                  <a:pt x="600502" y="627797"/>
                </a:cubicBezTo>
                <a:cubicBezTo>
                  <a:pt x="602777" y="643719"/>
                  <a:pt x="606708" y="659492"/>
                  <a:pt x="607326" y="675564"/>
                </a:cubicBezTo>
                <a:cubicBezTo>
                  <a:pt x="619448" y="990742"/>
                  <a:pt x="514357" y="1007588"/>
                  <a:pt x="641445" y="975815"/>
                </a:cubicBezTo>
                <a:cubicBezTo>
                  <a:pt x="656771" y="965597"/>
                  <a:pt x="680686" y="944467"/>
                  <a:pt x="702860" y="941695"/>
                </a:cubicBezTo>
                <a:cubicBezTo>
                  <a:pt x="732288" y="938017"/>
                  <a:pt x="762000" y="937146"/>
                  <a:pt x="791570" y="934872"/>
                </a:cubicBezTo>
                <a:cubicBezTo>
                  <a:pt x="845640" y="916849"/>
                  <a:pt x="818323" y="918859"/>
                  <a:pt x="873457" y="928048"/>
                </a:cubicBezTo>
                <a:cubicBezTo>
                  <a:pt x="888106" y="937814"/>
                  <a:pt x="912995" y="959593"/>
                  <a:pt x="934872" y="962167"/>
                </a:cubicBezTo>
                <a:cubicBezTo>
                  <a:pt x="966579" y="965897"/>
                  <a:pt x="998561" y="966716"/>
                  <a:pt x="1030406" y="968991"/>
                </a:cubicBezTo>
                <a:cubicBezTo>
                  <a:pt x="1071349" y="966716"/>
                  <a:pt x="1112642" y="967966"/>
                  <a:pt x="1153236" y="962167"/>
                </a:cubicBezTo>
                <a:cubicBezTo>
                  <a:pt x="1161355" y="961007"/>
                  <a:pt x="1166170" y="951750"/>
                  <a:pt x="1173708" y="948519"/>
                </a:cubicBezTo>
                <a:cubicBezTo>
                  <a:pt x="1186667" y="942965"/>
                  <a:pt x="1232706" y="936412"/>
                  <a:pt x="1241947" y="934872"/>
                </a:cubicBezTo>
                <a:cubicBezTo>
                  <a:pt x="1244221" y="891654"/>
                  <a:pt x="1243614" y="848188"/>
                  <a:pt x="1248770" y="805218"/>
                </a:cubicBezTo>
                <a:cubicBezTo>
                  <a:pt x="1250484" y="790935"/>
                  <a:pt x="1259597" y="778382"/>
                  <a:pt x="1262418" y="764275"/>
                </a:cubicBezTo>
                <a:cubicBezTo>
                  <a:pt x="1264693" y="752902"/>
                  <a:pt x="1266429" y="741407"/>
                  <a:pt x="1269242" y="730155"/>
                </a:cubicBezTo>
                <a:cubicBezTo>
                  <a:pt x="1272807" y="715895"/>
                  <a:pt x="1285542" y="685995"/>
                  <a:pt x="1289714" y="675564"/>
                </a:cubicBezTo>
                <a:cubicBezTo>
                  <a:pt x="1285165" y="623248"/>
                  <a:pt x="1274192" y="571095"/>
                  <a:pt x="1276066" y="518615"/>
                </a:cubicBezTo>
                <a:cubicBezTo>
                  <a:pt x="1278341" y="454925"/>
                  <a:pt x="1279148" y="391166"/>
                  <a:pt x="1282890" y="327546"/>
                </a:cubicBezTo>
                <a:cubicBezTo>
                  <a:pt x="1283775" y="312496"/>
                  <a:pt x="1303351" y="218397"/>
                  <a:pt x="1303362" y="218364"/>
                </a:cubicBezTo>
                <a:cubicBezTo>
                  <a:pt x="1309863" y="198857"/>
                  <a:pt x="1312726" y="192012"/>
                  <a:pt x="1317009" y="170597"/>
                </a:cubicBezTo>
                <a:cubicBezTo>
                  <a:pt x="1319723" y="157030"/>
                  <a:pt x="1321120" y="143221"/>
                  <a:pt x="1323833" y="129654"/>
                </a:cubicBezTo>
                <a:cubicBezTo>
                  <a:pt x="1328117" y="108232"/>
                  <a:pt x="1330977" y="101398"/>
                  <a:pt x="1337481" y="81886"/>
                </a:cubicBezTo>
                <a:cubicBezTo>
                  <a:pt x="1358184" y="143994"/>
                  <a:pt x="1326430" y="45911"/>
                  <a:pt x="1351129" y="136478"/>
                </a:cubicBezTo>
                <a:cubicBezTo>
                  <a:pt x="1354914" y="150357"/>
                  <a:pt x="1361287" y="163465"/>
                  <a:pt x="1364776" y="177421"/>
                </a:cubicBezTo>
                <a:lnTo>
                  <a:pt x="1378424" y="232012"/>
                </a:lnTo>
                <a:cubicBezTo>
                  <a:pt x="1380699" y="241110"/>
                  <a:pt x="1380046" y="251504"/>
                  <a:pt x="1385248" y="259307"/>
                </a:cubicBezTo>
                <a:lnTo>
                  <a:pt x="1398896" y="279779"/>
                </a:lnTo>
                <a:cubicBezTo>
                  <a:pt x="1401171" y="398060"/>
                  <a:pt x="1400181" y="516448"/>
                  <a:pt x="1405720" y="634621"/>
                </a:cubicBezTo>
                <a:cubicBezTo>
                  <a:pt x="1407016" y="662262"/>
                  <a:pt x="1415628" y="689089"/>
                  <a:pt x="1419367" y="716507"/>
                </a:cubicBezTo>
                <a:cubicBezTo>
                  <a:pt x="1422456" y="739157"/>
                  <a:pt x="1422715" y="762152"/>
                  <a:pt x="1426191" y="784746"/>
                </a:cubicBezTo>
                <a:cubicBezTo>
                  <a:pt x="1427285" y="791855"/>
                  <a:pt x="1431270" y="798240"/>
                  <a:pt x="1433015" y="805218"/>
                </a:cubicBezTo>
                <a:cubicBezTo>
                  <a:pt x="1435828" y="816470"/>
                  <a:pt x="1437764" y="827926"/>
                  <a:pt x="1439839" y="839337"/>
                </a:cubicBezTo>
                <a:cubicBezTo>
                  <a:pt x="1443523" y="859600"/>
                  <a:pt x="1441648" y="885822"/>
                  <a:pt x="1460311" y="900752"/>
                </a:cubicBezTo>
                <a:cubicBezTo>
                  <a:pt x="1465928" y="905245"/>
                  <a:pt x="1473958" y="905301"/>
                  <a:pt x="1480782" y="907576"/>
                </a:cubicBezTo>
                <a:cubicBezTo>
                  <a:pt x="1534751" y="896782"/>
                  <a:pt x="1500442" y="899904"/>
                  <a:pt x="1569493" y="907576"/>
                </a:cubicBezTo>
                <a:cubicBezTo>
                  <a:pt x="1592213" y="910100"/>
                  <a:pt x="1637732" y="914400"/>
                  <a:pt x="1637732" y="914400"/>
                </a:cubicBezTo>
              </a:path>
            </a:pathLst>
          </a:custGeom>
          <a:noFill/>
          <a:ln w="19050" cap="flat" cmpd="sng" algn="ctr">
            <a:solidFill>
              <a:schemeClr val="accent1">
                <a:lumMod val="75000"/>
              </a:schemeClr>
            </a:solidFill>
            <a:prstDash val="soli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8" name="Freeform 26">
            <a:extLst>
              <a:ext uri="{FF2B5EF4-FFF2-40B4-BE49-F238E27FC236}">
                <a16:creationId xmlns:a16="http://schemas.microsoft.com/office/drawing/2014/main" id="{BAEBB359-9897-EED4-F900-30066537C7A9}"/>
              </a:ext>
            </a:extLst>
          </p:cNvPr>
          <p:cNvSpPr/>
          <p:nvPr/>
        </p:nvSpPr>
        <p:spPr bwMode="auto">
          <a:xfrm rot="21349650">
            <a:off x="6978130" y="3161207"/>
            <a:ext cx="3004583" cy="487548"/>
          </a:xfrm>
          <a:custGeom>
            <a:avLst/>
            <a:gdLst>
              <a:gd name="connsiteX0" fmla="*/ 0 w 1804737"/>
              <a:gd name="connsiteY0" fmla="*/ 168442 h 228600"/>
              <a:gd name="connsiteX1" fmla="*/ 60158 w 1804737"/>
              <a:gd name="connsiteY1" fmla="*/ 180474 h 228600"/>
              <a:gd name="connsiteX2" fmla="*/ 132348 w 1804737"/>
              <a:gd name="connsiteY2" fmla="*/ 228600 h 228600"/>
              <a:gd name="connsiteX3" fmla="*/ 216569 w 1804737"/>
              <a:gd name="connsiteY3" fmla="*/ 204537 h 228600"/>
              <a:gd name="connsiteX4" fmla="*/ 252664 w 1804737"/>
              <a:gd name="connsiteY4" fmla="*/ 192505 h 228600"/>
              <a:gd name="connsiteX5" fmla="*/ 577516 w 1804737"/>
              <a:gd name="connsiteY5" fmla="*/ 180474 h 228600"/>
              <a:gd name="connsiteX6" fmla="*/ 625643 w 1804737"/>
              <a:gd name="connsiteY6" fmla="*/ 156411 h 228600"/>
              <a:gd name="connsiteX7" fmla="*/ 661737 w 1804737"/>
              <a:gd name="connsiteY7" fmla="*/ 132347 h 228600"/>
              <a:gd name="connsiteX8" fmla="*/ 697832 w 1804737"/>
              <a:gd name="connsiteY8" fmla="*/ 120316 h 228600"/>
              <a:gd name="connsiteX9" fmla="*/ 733927 w 1804737"/>
              <a:gd name="connsiteY9" fmla="*/ 96253 h 228600"/>
              <a:gd name="connsiteX10" fmla="*/ 818148 w 1804737"/>
              <a:gd name="connsiteY10" fmla="*/ 0 h 228600"/>
              <a:gd name="connsiteX11" fmla="*/ 914400 w 1804737"/>
              <a:gd name="connsiteY11" fmla="*/ 12032 h 228600"/>
              <a:gd name="connsiteX12" fmla="*/ 938464 w 1804737"/>
              <a:gd name="connsiteY12" fmla="*/ 36095 h 228600"/>
              <a:gd name="connsiteX13" fmla="*/ 1010653 w 1804737"/>
              <a:gd name="connsiteY13" fmla="*/ 108284 h 228600"/>
              <a:gd name="connsiteX14" fmla="*/ 1203158 w 1804737"/>
              <a:gd name="connsiteY14" fmla="*/ 72190 h 228600"/>
              <a:gd name="connsiteX15" fmla="*/ 1239253 w 1804737"/>
              <a:gd name="connsiteY15" fmla="*/ 60158 h 228600"/>
              <a:gd name="connsiteX16" fmla="*/ 1275348 w 1804737"/>
              <a:gd name="connsiteY16" fmla="*/ 48126 h 228600"/>
              <a:gd name="connsiteX17" fmla="*/ 1395664 w 1804737"/>
              <a:gd name="connsiteY17" fmla="*/ 60158 h 228600"/>
              <a:gd name="connsiteX18" fmla="*/ 1467853 w 1804737"/>
              <a:gd name="connsiteY18" fmla="*/ 84221 h 228600"/>
              <a:gd name="connsiteX19" fmla="*/ 1503948 w 1804737"/>
              <a:gd name="connsiteY19" fmla="*/ 96253 h 228600"/>
              <a:gd name="connsiteX20" fmla="*/ 1564106 w 1804737"/>
              <a:gd name="connsiteY20" fmla="*/ 84221 h 228600"/>
              <a:gd name="connsiteX21" fmla="*/ 1600200 w 1804737"/>
              <a:gd name="connsiteY21" fmla="*/ 60158 h 228600"/>
              <a:gd name="connsiteX22" fmla="*/ 1804737 w 1804737"/>
              <a:gd name="connsiteY22" fmla="*/ 60158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04737" h="228600">
                <a:moveTo>
                  <a:pt x="0" y="168442"/>
                </a:moveTo>
                <a:cubicBezTo>
                  <a:pt x="20053" y="172453"/>
                  <a:pt x="41541" y="172012"/>
                  <a:pt x="60158" y="180474"/>
                </a:cubicBezTo>
                <a:cubicBezTo>
                  <a:pt x="86486" y="192441"/>
                  <a:pt x="132348" y="228600"/>
                  <a:pt x="132348" y="228600"/>
                </a:cubicBezTo>
                <a:lnTo>
                  <a:pt x="216569" y="204537"/>
                </a:lnTo>
                <a:cubicBezTo>
                  <a:pt x="228717" y="200893"/>
                  <a:pt x="240010" y="193349"/>
                  <a:pt x="252664" y="192505"/>
                </a:cubicBezTo>
                <a:cubicBezTo>
                  <a:pt x="360782" y="185297"/>
                  <a:pt x="469232" y="184484"/>
                  <a:pt x="577516" y="180474"/>
                </a:cubicBezTo>
                <a:cubicBezTo>
                  <a:pt x="593558" y="172453"/>
                  <a:pt x="610070" y="165310"/>
                  <a:pt x="625643" y="156411"/>
                </a:cubicBezTo>
                <a:cubicBezTo>
                  <a:pt x="638198" y="149237"/>
                  <a:pt x="648804" y="138814"/>
                  <a:pt x="661737" y="132347"/>
                </a:cubicBezTo>
                <a:cubicBezTo>
                  <a:pt x="673080" y="126675"/>
                  <a:pt x="685800" y="124326"/>
                  <a:pt x="697832" y="120316"/>
                </a:cubicBezTo>
                <a:cubicBezTo>
                  <a:pt x="709864" y="112295"/>
                  <a:pt x="724405" y="107135"/>
                  <a:pt x="733927" y="96253"/>
                </a:cubicBezTo>
                <a:cubicBezTo>
                  <a:pt x="832185" y="-16042"/>
                  <a:pt x="736934" y="54142"/>
                  <a:pt x="818148" y="0"/>
                </a:cubicBezTo>
                <a:cubicBezTo>
                  <a:pt x="850232" y="4011"/>
                  <a:pt x="883430" y="2741"/>
                  <a:pt x="914400" y="12032"/>
                </a:cubicBezTo>
                <a:cubicBezTo>
                  <a:pt x="925265" y="15292"/>
                  <a:pt x="929750" y="28833"/>
                  <a:pt x="938464" y="36095"/>
                </a:cubicBezTo>
                <a:cubicBezTo>
                  <a:pt x="1005618" y="92057"/>
                  <a:pt x="970087" y="47436"/>
                  <a:pt x="1010653" y="108284"/>
                </a:cubicBezTo>
                <a:cubicBezTo>
                  <a:pt x="1156205" y="93729"/>
                  <a:pt x="1092733" y="108999"/>
                  <a:pt x="1203158" y="72190"/>
                </a:cubicBezTo>
                <a:lnTo>
                  <a:pt x="1239253" y="60158"/>
                </a:lnTo>
                <a:lnTo>
                  <a:pt x="1275348" y="48126"/>
                </a:lnTo>
                <a:cubicBezTo>
                  <a:pt x="1315453" y="52137"/>
                  <a:pt x="1356049" y="52730"/>
                  <a:pt x="1395664" y="60158"/>
                </a:cubicBezTo>
                <a:cubicBezTo>
                  <a:pt x="1420594" y="64832"/>
                  <a:pt x="1443790" y="76200"/>
                  <a:pt x="1467853" y="84221"/>
                </a:cubicBezTo>
                <a:lnTo>
                  <a:pt x="1503948" y="96253"/>
                </a:lnTo>
                <a:cubicBezTo>
                  <a:pt x="1524001" y="92242"/>
                  <a:pt x="1544958" y="91401"/>
                  <a:pt x="1564106" y="84221"/>
                </a:cubicBezTo>
                <a:cubicBezTo>
                  <a:pt x="1577645" y="79144"/>
                  <a:pt x="1585812" y="61597"/>
                  <a:pt x="1600200" y="60158"/>
                </a:cubicBezTo>
                <a:cubicBezTo>
                  <a:pt x="1668041" y="53374"/>
                  <a:pt x="1736558" y="60158"/>
                  <a:pt x="1804737" y="60158"/>
                </a:cubicBezTo>
              </a:path>
            </a:pathLst>
          </a:custGeom>
          <a:noFill/>
          <a:ln w="19050" cap="flat" cmpd="sng" algn="ctr">
            <a:solidFill>
              <a:schemeClr val="accent1">
                <a:lumMod val="75000"/>
              </a:schemeClr>
            </a:solidFill>
            <a:prstDash val="soli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 name="Rectangle: Rounded Corners 8">
            <a:extLst>
              <a:ext uri="{FF2B5EF4-FFF2-40B4-BE49-F238E27FC236}">
                <a16:creationId xmlns:a16="http://schemas.microsoft.com/office/drawing/2014/main" id="{2471D93B-B311-84BD-D82C-3B7F04A254F1}"/>
              </a:ext>
            </a:extLst>
          </p:cNvPr>
          <p:cNvSpPr/>
          <p:nvPr/>
        </p:nvSpPr>
        <p:spPr bwMode="auto">
          <a:xfrm>
            <a:off x="1977259" y="2258529"/>
            <a:ext cx="3159284" cy="2011323"/>
          </a:xfrm>
          <a:prstGeom prst="roundRect">
            <a:avLst/>
          </a:prstGeom>
          <a:noFill/>
          <a:ln>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Rectangle: Rounded Corners 9">
            <a:extLst>
              <a:ext uri="{FF2B5EF4-FFF2-40B4-BE49-F238E27FC236}">
                <a16:creationId xmlns:a16="http://schemas.microsoft.com/office/drawing/2014/main" id="{2ADFB06A-41F6-EC28-12D0-D00ED8C7ECE7}"/>
              </a:ext>
            </a:extLst>
          </p:cNvPr>
          <p:cNvSpPr/>
          <p:nvPr/>
        </p:nvSpPr>
        <p:spPr bwMode="auto">
          <a:xfrm>
            <a:off x="6899650" y="2258529"/>
            <a:ext cx="3159284" cy="2011323"/>
          </a:xfrm>
          <a:prstGeom prst="roundRect">
            <a:avLst/>
          </a:prstGeom>
          <a:noFill/>
          <a:ln>
            <a:solidFill>
              <a:schemeClr val="tx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Title 2">
            <a:extLst>
              <a:ext uri="{FF2B5EF4-FFF2-40B4-BE49-F238E27FC236}">
                <a16:creationId xmlns:a16="http://schemas.microsoft.com/office/drawing/2014/main" id="{E367E001-6A85-155F-3594-0AD79AD97965}"/>
              </a:ext>
            </a:extLst>
          </p:cNvPr>
          <p:cNvSpPr txBox="1">
            <a:spLocks/>
          </p:cNvSpPr>
          <p:nvPr/>
        </p:nvSpPr>
        <p:spPr>
          <a:xfrm>
            <a:off x="269240" y="289546"/>
            <a:ext cx="11655840" cy="899665"/>
          </a:xfrm>
          <a:prstGeom prst="rect">
            <a:avLst/>
          </a:prstGeom>
        </p:spPr>
        <p:txBody>
          <a:bodyPr vert="horz" wrap="square" lIns="145825" tIns="91141" rIns="145825" bIns="91141" rtlCol="0" anchor="t">
            <a:noAutofit/>
          </a:bodyPr>
          <a:lstStyle>
            <a:lvl1pPr algn="l" defTabSz="911363" rtl="0" eaLnBrk="1" latinLnBrk="0" hangingPunct="1">
              <a:lnSpc>
                <a:spcPct val="90000"/>
              </a:lnSpc>
              <a:spcBef>
                <a:spcPct val="0"/>
              </a:spcBef>
              <a:buNone/>
              <a:defRPr lang="en-US" sz="4700"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1363" rtl="0" eaLnBrk="1" fontAlgn="auto" latinLnBrk="0" hangingPunct="1">
              <a:lnSpc>
                <a:spcPct val="90000"/>
              </a:lnSpc>
              <a:spcBef>
                <a:spcPct val="0"/>
              </a:spcBef>
              <a:spcAft>
                <a:spcPts val="0"/>
              </a:spcAft>
              <a:buClrTx/>
              <a:buSzTx/>
              <a:buFontTx/>
              <a:buNone/>
              <a:tabLst/>
              <a:defRPr/>
            </a:pPr>
            <a:r>
              <a:rPr kumimoji="0" lang="en-GB" sz="5400" b="0" i="0" u="none" strike="noStrike" kern="1200" cap="none" spc="-100" normalizeH="0" baseline="0" noProof="0">
                <a:ln w="3175">
                  <a:noFill/>
                </a:ln>
                <a:solidFill>
                  <a:srgbClr val="000000"/>
                </a:solidFill>
                <a:effectLst/>
                <a:uLnTx/>
                <a:uFillTx/>
                <a:latin typeface="Segoe UI Semibold"/>
                <a:ea typeface="+mn-ea"/>
                <a:cs typeface="Segoe UI Semibold" panose="020B0702040204020203" pitchFamily="34" charset="0"/>
              </a:rPr>
              <a:t>The shape of change</a:t>
            </a:r>
          </a:p>
        </p:txBody>
      </p:sp>
      <p:sp>
        <p:nvSpPr>
          <p:cNvPr id="12" name="TextBox 11">
            <a:extLst>
              <a:ext uri="{FF2B5EF4-FFF2-40B4-BE49-F238E27FC236}">
                <a16:creationId xmlns:a16="http://schemas.microsoft.com/office/drawing/2014/main" id="{74DCB68F-8BFC-FA0D-950E-BBD1C7CDF620}"/>
              </a:ext>
            </a:extLst>
          </p:cNvPr>
          <p:cNvSpPr txBox="1"/>
          <p:nvPr/>
        </p:nvSpPr>
        <p:spPr>
          <a:xfrm>
            <a:off x="1958209" y="4658213"/>
            <a:ext cx="4180941" cy="135421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C</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hange capability </a:t>
            </a: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rented</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when needed</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Focus on </a:t>
            </a: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efficiency over innovation</a:t>
            </a:r>
            <a:endPar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Stability</a:t>
            </a:r>
            <a:r>
              <a:rPr kumimoji="0" lang="en-US" sz="1600" b="1"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Effectiveness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Change</a:t>
            </a:r>
            <a:r>
              <a:rPr kumimoji="0" lang="en-US" sz="1600" b="1"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Enemy</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 b="0" i="0" u="none" strike="noStrike" kern="0" cap="none" spc="0" normalizeH="0" baseline="0" noProof="0">
              <a:ln>
                <a:noFill/>
              </a:ln>
              <a:solidFill>
                <a:srgbClr val="000000"/>
              </a:soli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 b="0" i="0" u="none" strike="noStrike" kern="0" cap="none" spc="0" normalizeH="0" baseline="0" noProof="0">
              <a:ln>
                <a:noFill/>
              </a:ln>
              <a:solidFill>
                <a:srgbClr val="000000"/>
              </a:solidFill>
              <a:effectLst/>
              <a:uLnTx/>
              <a:uFillTx/>
              <a:latin typeface="Segoe UI"/>
              <a:ea typeface="+mn-ea"/>
              <a:cs typeface="+mn-cs"/>
            </a:endParaRPr>
          </a:p>
        </p:txBody>
      </p:sp>
      <p:sp>
        <p:nvSpPr>
          <p:cNvPr id="13" name="TextBox 12">
            <a:extLst>
              <a:ext uri="{FF2B5EF4-FFF2-40B4-BE49-F238E27FC236}">
                <a16:creationId xmlns:a16="http://schemas.microsoft.com/office/drawing/2014/main" id="{4FC9DF45-881D-4BD0-8560-8FAD1729EE32}"/>
              </a:ext>
            </a:extLst>
          </p:cNvPr>
          <p:cNvSpPr txBox="1"/>
          <p:nvPr/>
        </p:nvSpPr>
        <p:spPr>
          <a:xfrm>
            <a:off x="6899650" y="4653619"/>
            <a:ext cx="4538657" cy="1520416"/>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Change capability </a:t>
            </a: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embedded</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in org</a:t>
            </a:r>
            <a:endParaRPr kumimoji="0" lang="en-US" sz="105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Focus on ambidexterity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Change</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 Effectiveness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0" cap="none" spc="0" normalizeH="0" baseline="0" noProof="0">
                <a:ln>
                  <a:noFill/>
                </a:ln>
                <a:gradFill>
                  <a:gsLst>
                    <a:gs pos="0">
                      <a:srgbClr val="0078D4"/>
                    </a:gs>
                    <a:gs pos="100000">
                      <a:srgbClr val="8661C5"/>
                    </a:gs>
                  </a:gsLst>
                  <a:lin ang="2700000" scaled="1"/>
                </a:gradFill>
                <a:effectLst/>
                <a:uLnTx/>
                <a:uFillTx/>
                <a:latin typeface="Segoe UI"/>
                <a:ea typeface="+mn-ea"/>
                <a:cs typeface="Segoe UI Light" panose="020B0502040204020203" pitchFamily="34" charset="0"/>
              </a:rPr>
              <a:t>Stability</a:t>
            </a:r>
            <a:r>
              <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rPr>
              <a:t> = Enemy</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 b="0" i="0" u="none" strike="noStrike" kern="0" cap="none" spc="0" normalizeH="0" baseline="0" noProof="0">
              <a:ln>
                <a:noFill/>
              </a:ln>
              <a:solidFill>
                <a:srgbClr val="000000"/>
              </a:solidFill>
              <a:effectLst/>
              <a:uLnTx/>
              <a:uFillTx/>
              <a:latin typeface="Segoe UI"/>
              <a:ea typeface="+mn-ea"/>
              <a:cs typeface="Segoe UI Light" panose="020B0502040204020203" pitchFamily="34" charset="0"/>
            </a:endParaRPr>
          </a:p>
        </p:txBody>
      </p:sp>
    </p:spTree>
    <p:custDataLst>
      <p:tags r:id="rId1"/>
    </p:custDataLst>
    <p:extLst>
      <p:ext uri="{BB962C8B-B14F-4D97-AF65-F5344CB8AC3E}">
        <p14:creationId xmlns:p14="http://schemas.microsoft.com/office/powerpoint/2010/main" val="816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par>
                                <p:cTn id="8" presetID="42" presetClass="path" presetSubtype="0" decel="100000" fill="hold" grpId="1" nodeType="withEffect">
                                  <p:stCondLst>
                                    <p:cond delay="300"/>
                                  </p:stCondLst>
                                  <p:childTnLst>
                                    <p:animMotion origin="layout" path="M 0 2.59259E-6 L 0 0.03541 " pathEditMode="relative" rAng="0" ptsTypes="AA">
                                      <p:cBhvr>
                                        <p:cTn id="9" dur="700" spd="-100000" fill="hold"/>
                                        <p:tgtEl>
                                          <p:spTgt spid="144"/>
                                        </p:tgtEl>
                                        <p:attrNameLst>
                                          <p:attrName>ppt_x</p:attrName>
                                          <p:attrName>ppt_y</p:attrName>
                                        </p:attrNameLst>
                                      </p:cBhvr>
                                      <p:rCtr x="0" y="1759"/>
                                    </p:animMotion>
                                  </p:childTnLst>
                                </p:cTn>
                              </p:par>
                              <p:par>
                                <p:cTn id="10" presetID="10" presetClass="entr" presetSubtype="0" fill="hold" grpId="0" nodeType="withEffect">
                                  <p:stCondLst>
                                    <p:cond delay="30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par>
                                <p:cTn id="13" presetID="42" presetClass="path" presetSubtype="0" decel="100000" fill="hold" grpId="1" nodeType="withEffect">
                                  <p:stCondLst>
                                    <p:cond delay="300"/>
                                  </p:stCondLst>
                                  <p:childTnLst>
                                    <p:animMotion origin="layout" path="M 1.875E-6 -3.33333E-6 L 1.875E-6 0.03542 " pathEditMode="relative" rAng="0" ptsTypes="AA">
                                      <p:cBhvr>
                                        <p:cTn id="14" dur="700" spd="-100000" fill="hold"/>
                                        <p:tgtEl>
                                          <p:spTgt spid="145"/>
                                        </p:tgtEl>
                                        <p:attrNameLst>
                                          <p:attrName>ppt_x</p:attrName>
                                          <p:attrName>ppt_y</p:attrName>
                                        </p:attrNameLst>
                                      </p:cBhvr>
                                      <p:rCtr x="0" y="1759"/>
                                    </p:animMotion>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1"/>
                                        </p:tgtEl>
                                        <p:attrNameLst>
                                          <p:attrName>style.visibility</p:attrName>
                                        </p:attrNameLst>
                                      </p:cBhvr>
                                      <p:to>
                                        <p:strVal val="visible"/>
                                      </p:to>
                                    </p:set>
                                    <p:anim calcmode="lin" valueType="num">
                                      <p:cBhvr>
                                        <p:cTn id="18" dur="500" fill="hold"/>
                                        <p:tgtEl>
                                          <p:spTgt spid="171"/>
                                        </p:tgtEl>
                                        <p:attrNameLst>
                                          <p:attrName>ppt_w</p:attrName>
                                        </p:attrNameLst>
                                      </p:cBhvr>
                                      <p:tavLst>
                                        <p:tav tm="0">
                                          <p:val>
                                            <p:fltVal val="0"/>
                                          </p:val>
                                        </p:tav>
                                        <p:tav tm="100000">
                                          <p:val>
                                            <p:strVal val="#ppt_w"/>
                                          </p:val>
                                        </p:tav>
                                      </p:tavLst>
                                    </p:anim>
                                    <p:anim calcmode="lin" valueType="num">
                                      <p:cBhvr>
                                        <p:cTn id="19" dur="500" fill="hold"/>
                                        <p:tgtEl>
                                          <p:spTgt spid="171"/>
                                        </p:tgtEl>
                                        <p:attrNameLst>
                                          <p:attrName>ppt_h</p:attrName>
                                        </p:attrNameLst>
                                      </p:cBhvr>
                                      <p:tavLst>
                                        <p:tav tm="0">
                                          <p:val>
                                            <p:fltVal val="0"/>
                                          </p:val>
                                        </p:tav>
                                        <p:tav tm="100000">
                                          <p:val>
                                            <p:strVal val="#ppt_h"/>
                                          </p:val>
                                        </p:tav>
                                      </p:tavLst>
                                    </p:anim>
                                    <p:animEffect transition="in" filter="fade">
                                      <p:cBhvr>
                                        <p:cTn id="20" dur="500"/>
                                        <p:tgtEl>
                                          <p:spTgt spid="171"/>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4" grpId="1" animBg="1"/>
      <p:bldP spid="145" grpId="0" animBg="1"/>
      <p:bldP spid="145" grpId="1" animBg="1"/>
      <p:bldP spid="8" grpId="0" animBg="1"/>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6f438ff2-458e-42a7-9e88-69c4aaa75cca&quot;,&quot;TimeStamp&quot;:&quot;2019-11-30T19:26:30.7574574+00:00&quot;}"/>
</p:tagLst>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80</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Arial</vt:lpstr>
      <vt:lpstr>Calibri</vt:lpstr>
      <vt:lpstr>Segoe UI</vt:lpstr>
      <vt:lpstr>Segoe UI Semibold</vt:lpstr>
      <vt:lpstr>Segoe UI Variable Display Semib</vt:lpstr>
      <vt:lpstr>Wingdings</vt:lpstr>
      <vt:lpstr>Black Template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2025-01-30T13:15:23Z</dcterms:created>
  <dcterms:modified xsi:type="dcterms:W3CDTF">2025-01-30T13:16:12Z</dcterms:modified>
</cp:coreProperties>
</file>